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56"/>
  </p:notesMasterIdLst>
  <p:sldIdLst>
    <p:sldId id="296" r:id="rId2"/>
    <p:sldId id="297" r:id="rId3"/>
    <p:sldId id="299" r:id="rId4"/>
    <p:sldId id="315" r:id="rId5"/>
    <p:sldId id="300" r:id="rId6"/>
    <p:sldId id="301" r:id="rId7"/>
    <p:sldId id="303" r:id="rId8"/>
    <p:sldId id="304" r:id="rId9"/>
    <p:sldId id="260" r:id="rId10"/>
    <p:sldId id="261" r:id="rId11"/>
    <p:sldId id="305"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308" r:id="rId25"/>
    <p:sldId id="274" r:id="rId26"/>
    <p:sldId id="279" r:id="rId27"/>
    <p:sldId id="275" r:id="rId28"/>
    <p:sldId id="276" r:id="rId29"/>
    <p:sldId id="281" r:id="rId30"/>
    <p:sldId id="306" r:id="rId31"/>
    <p:sldId id="278" r:id="rId32"/>
    <p:sldId id="277" r:id="rId33"/>
    <p:sldId id="309" r:id="rId34"/>
    <p:sldId id="280" r:id="rId35"/>
    <p:sldId id="307" r:id="rId36"/>
    <p:sldId id="282" r:id="rId37"/>
    <p:sldId id="283" r:id="rId38"/>
    <p:sldId id="285" r:id="rId39"/>
    <p:sldId id="284" r:id="rId40"/>
    <p:sldId id="286" r:id="rId41"/>
    <p:sldId id="287" r:id="rId42"/>
    <p:sldId id="288" r:id="rId43"/>
    <p:sldId id="289" r:id="rId44"/>
    <p:sldId id="290" r:id="rId45"/>
    <p:sldId id="310" r:id="rId46"/>
    <p:sldId id="292" r:id="rId47"/>
    <p:sldId id="294" r:id="rId48"/>
    <p:sldId id="293" r:id="rId49"/>
    <p:sldId id="302" r:id="rId50"/>
    <p:sldId id="311" r:id="rId51"/>
    <p:sldId id="312" r:id="rId52"/>
    <p:sldId id="313" r:id="rId53"/>
    <p:sldId id="314" r:id="rId54"/>
    <p:sldId id="298" r:id="rId5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5452C48-D574-425B-AB6C-2DFAF9E0E008}">
          <p14:sldIdLst>
            <p14:sldId id="296"/>
            <p14:sldId id="297"/>
            <p14:sldId id="299"/>
            <p14:sldId id="315"/>
            <p14:sldId id="300"/>
            <p14:sldId id="301"/>
            <p14:sldId id="303"/>
            <p14:sldId id="304"/>
            <p14:sldId id="260"/>
            <p14:sldId id="261"/>
            <p14:sldId id="305"/>
            <p14:sldId id="262"/>
            <p14:sldId id="263"/>
            <p14:sldId id="264"/>
            <p14:sldId id="265"/>
            <p14:sldId id="266"/>
            <p14:sldId id="267"/>
            <p14:sldId id="268"/>
            <p14:sldId id="269"/>
            <p14:sldId id="270"/>
            <p14:sldId id="271"/>
            <p14:sldId id="272"/>
            <p14:sldId id="273"/>
            <p14:sldId id="308"/>
            <p14:sldId id="274"/>
            <p14:sldId id="279"/>
            <p14:sldId id="275"/>
            <p14:sldId id="276"/>
            <p14:sldId id="281"/>
            <p14:sldId id="306"/>
            <p14:sldId id="278"/>
            <p14:sldId id="277"/>
            <p14:sldId id="309"/>
            <p14:sldId id="280"/>
            <p14:sldId id="307"/>
            <p14:sldId id="282"/>
            <p14:sldId id="283"/>
            <p14:sldId id="285"/>
            <p14:sldId id="284"/>
            <p14:sldId id="286"/>
            <p14:sldId id="287"/>
            <p14:sldId id="288"/>
            <p14:sldId id="289"/>
          </p14:sldIdLst>
        </p14:section>
        <p14:section name="Untitled Section" id="{21D31F59-977D-46E4-8ED7-451D8CBE05AC}">
          <p14:sldIdLst>
            <p14:sldId id="290"/>
            <p14:sldId id="310"/>
            <p14:sldId id="292"/>
            <p14:sldId id="294"/>
            <p14:sldId id="293"/>
            <p14:sldId id="302"/>
            <p14:sldId id="311"/>
            <p14:sldId id="312"/>
            <p14:sldId id="313"/>
            <p14:sldId id="314"/>
            <p14:sldId id="29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88" autoAdjust="0"/>
    <p:restoredTop sz="93295" autoAdjust="0"/>
  </p:normalViewPr>
  <p:slideViewPr>
    <p:cSldViewPr snapToGrid="0">
      <p:cViewPr varScale="1">
        <p:scale>
          <a:sx n="70" d="100"/>
          <a:sy n="70" d="100"/>
        </p:scale>
        <p:origin x="88" y="78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61"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74EB1-9FE8-4ECC-89D3-59FD94166AA7}" type="datetimeFigureOut">
              <a:rPr lang="en-US" smtClean="0"/>
              <a:t>8/5/2017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20A73F-F8DE-480C-8483-1B1FE4126FFD}" type="slidenum">
              <a:rPr lang="en-US" smtClean="0"/>
              <a:t>‹#›</a:t>
            </a:fld>
            <a:endParaRPr lang="en-US" dirty="0"/>
          </a:p>
        </p:txBody>
      </p:sp>
    </p:spTree>
    <p:extLst>
      <p:ext uri="{BB962C8B-B14F-4D97-AF65-F5344CB8AC3E}">
        <p14:creationId xmlns:p14="http://schemas.microsoft.com/office/powerpoint/2010/main" val="3205713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20A73F-F8DE-480C-8483-1B1FE4126FFD}" type="slidenum">
              <a:rPr lang="en-US" smtClean="0"/>
              <a:t>10</a:t>
            </a:fld>
            <a:endParaRPr lang="en-US" dirty="0"/>
          </a:p>
        </p:txBody>
      </p:sp>
    </p:spTree>
    <p:extLst>
      <p:ext uri="{BB962C8B-B14F-4D97-AF65-F5344CB8AC3E}">
        <p14:creationId xmlns:p14="http://schemas.microsoft.com/office/powerpoint/2010/main" val="14524633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20A73F-F8DE-480C-8483-1B1FE4126FFD}" type="slidenum">
              <a:rPr lang="en-US" smtClean="0"/>
              <a:t>50</a:t>
            </a:fld>
            <a:endParaRPr lang="en-US" dirty="0"/>
          </a:p>
        </p:txBody>
      </p:sp>
    </p:spTree>
    <p:extLst>
      <p:ext uri="{BB962C8B-B14F-4D97-AF65-F5344CB8AC3E}">
        <p14:creationId xmlns:p14="http://schemas.microsoft.com/office/powerpoint/2010/main" val="1356029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50C8911-B2D9-4A3A-99A3-4DE3B23D8CC2}"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1903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50C8911-B2D9-4A3A-99A3-4DE3B23D8CC2}" type="slidenum">
              <a:rPr lang="en-US" smtClean="0"/>
              <a:t>‹#›</a:t>
            </a:fld>
            <a:endParaRPr lang="en-US" dirty="0"/>
          </a:p>
        </p:txBody>
      </p:sp>
    </p:spTree>
    <p:extLst>
      <p:ext uri="{BB962C8B-B14F-4D97-AF65-F5344CB8AC3E}">
        <p14:creationId xmlns:p14="http://schemas.microsoft.com/office/powerpoint/2010/main" val="3301731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50C8911-B2D9-4A3A-99A3-4DE3B23D8CC2}" type="slidenum">
              <a:rPr lang="en-US" smtClean="0"/>
              <a:t>‹#›</a:t>
            </a:fld>
            <a:endParaRPr lang="en-US" dirty="0"/>
          </a:p>
        </p:txBody>
      </p:sp>
    </p:spTree>
    <p:extLst>
      <p:ext uri="{BB962C8B-B14F-4D97-AF65-F5344CB8AC3E}">
        <p14:creationId xmlns:p14="http://schemas.microsoft.com/office/powerpoint/2010/main" val="7218256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50C8911-B2D9-4A3A-99A3-4DE3B23D8CC2}" type="slidenum">
              <a:rPr lang="en-US" smtClean="0"/>
              <a:t>‹#›</a:t>
            </a:fld>
            <a:endParaRPr lang="en-US" dirty="0"/>
          </a:p>
        </p:txBody>
      </p:sp>
    </p:spTree>
    <p:extLst>
      <p:ext uri="{BB962C8B-B14F-4D97-AF65-F5344CB8AC3E}">
        <p14:creationId xmlns:p14="http://schemas.microsoft.com/office/powerpoint/2010/main" val="1158417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50C8911-B2D9-4A3A-99A3-4DE3B23D8CC2}"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3948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50C8911-B2D9-4A3A-99A3-4DE3B23D8CC2}" type="slidenum">
              <a:rPr lang="en-US" smtClean="0"/>
              <a:t>‹#›</a:t>
            </a:fld>
            <a:endParaRPr lang="en-US" dirty="0"/>
          </a:p>
        </p:txBody>
      </p:sp>
    </p:spTree>
    <p:extLst>
      <p:ext uri="{BB962C8B-B14F-4D97-AF65-F5344CB8AC3E}">
        <p14:creationId xmlns:p14="http://schemas.microsoft.com/office/powerpoint/2010/main" val="18689226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50C8911-B2D9-4A3A-99A3-4DE3B23D8CC2}" type="slidenum">
              <a:rPr lang="en-US" smtClean="0"/>
              <a:t>‹#›</a:t>
            </a:fld>
            <a:endParaRPr lang="en-US" dirty="0"/>
          </a:p>
        </p:txBody>
      </p:sp>
    </p:spTree>
    <p:extLst>
      <p:ext uri="{BB962C8B-B14F-4D97-AF65-F5344CB8AC3E}">
        <p14:creationId xmlns:p14="http://schemas.microsoft.com/office/powerpoint/2010/main" val="31696038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50C8911-B2D9-4A3A-99A3-4DE3B23D8CC2}" type="slidenum">
              <a:rPr lang="en-US" smtClean="0"/>
              <a:t>‹#›</a:t>
            </a:fld>
            <a:endParaRPr lang="en-US" dirty="0"/>
          </a:p>
        </p:txBody>
      </p:sp>
    </p:spTree>
    <p:extLst>
      <p:ext uri="{BB962C8B-B14F-4D97-AF65-F5344CB8AC3E}">
        <p14:creationId xmlns:p14="http://schemas.microsoft.com/office/powerpoint/2010/main" val="3719349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350C8911-B2D9-4A3A-99A3-4DE3B23D8CC2}" type="slidenum">
              <a:rPr lang="en-US" smtClean="0"/>
              <a:t>‹#›</a:t>
            </a:fld>
            <a:endParaRPr lang="en-US" dirty="0"/>
          </a:p>
        </p:txBody>
      </p:sp>
    </p:spTree>
    <p:extLst>
      <p:ext uri="{BB962C8B-B14F-4D97-AF65-F5344CB8AC3E}">
        <p14:creationId xmlns:p14="http://schemas.microsoft.com/office/powerpoint/2010/main" val="907043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136BC36-FCF0-4E8A-89FF-641217B6C966}" type="datetimeFigureOut">
              <a:rPr lang="en-US" smtClean="0"/>
              <a:t>8/5/2017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50C8911-B2D9-4A3A-99A3-4DE3B23D8CC2}" type="slidenum">
              <a:rPr lang="en-US" smtClean="0"/>
              <a:t>‹#›</a:t>
            </a:fld>
            <a:endParaRPr lang="en-US" dirty="0"/>
          </a:p>
        </p:txBody>
      </p:sp>
    </p:spTree>
    <p:extLst>
      <p:ext uri="{BB962C8B-B14F-4D97-AF65-F5344CB8AC3E}">
        <p14:creationId xmlns:p14="http://schemas.microsoft.com/office/powerpoint/2010/main" val="30375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136BC36-FCF0-4E8A-89FF-641217B6C966}" type="datetimeFigureOut">
              <a:rPr lang="en-US" smtClean="0"/>
              <a:t>8/5/2017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50C8911-B2D9-4A3A-99A3-4DE3B23D8CC2}" type="slidenum">
              <a:rPr lang="en-US" smtClean="0"/>
              <a:t>‹#›</a:t>
            </a:fld>
            <a:endParaRPr lang="en-US" dirty="0"/>
          </a:p>
        </p:txBody>
      </p:sp>
    </p:spTree>
    <p:extLst>
      <p:ext uri="{BB962C8B-B14F-4D97-AF65-F5344CB8AC3E}">
        <p14:creationId xmlns:p14="http://schemas.microsoft.com/office/powerpoint/2010/main" val="3868168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136BC36-FCF0-4E8A-89FF-641217B6C966}" type="datetimeFigureOut">
              <a:rPr lang="en-US" smtClean="0"/>
              <a:t>8/5/2017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50C8911-B2D9-4A3A-99A3-4DE3B23D8CC2}"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618060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cli.angular.io/"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angular.io/guide/quickstart#the-root-folder" TargetMode="External"/><Relationship Id="rId4" Type="http://schemas.openxmlformats.org/officeDocument/2006/relationships/hyperlink" Target="https://angular.io/guide/quickstart#the-src-folder"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github.com/angular/angular-cli/wiki/stories-configure-hmr"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angular.io/guide/testing"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wallabyjs/ngCliWebpackSample" TargetMode="External"/><Relationship Id="rId2" Type="http://schemas.openxmlformats.org/officeDocument/2006/relationships/hyperlink" Target="https://wallabyjs.com/"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www.protractortest.org/#/"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www.json-generator.com/" TargetMode="External"/><Relationship Id="rId2" Type="http://schemas.openxmlformats.org/officeDocument/2006/relationships/hyperlink" Target="https://www.mockaroo.com/" TargetMode="External"/><Relationship Id="rId1" Type="http://schemas.openxmlformats.org/officeDocument/2006/relationships/slideLayout" Target="../slideLayouts/slideLayout2.xml"/><Relationship Id="rId5" Type="http://schemas.openxmlformats.org/officeDocument/2006/relationships/hyperlink" Target="https://www.site24x7.com/tools/json-generator.html" TargetMode="External"/><Relationship Id="rId4" Type="http://schemas.openxmlformats.org/officeDocument/2006/relationships/hyperlink" Target="http://www.theonegenerator.com/geradordejson" TargetMode="External"/></Relationships>
</file>

<file path=ppt/slides/_rels/slide38.xml.rels><?xml version="1.0" encoding="UTF-8" standalone="yes"?>
<Relationships xmlns="http://schemas.openxmlformats.org/package/2006/relationships"><Relationship Id="rId2" Type="http://schemas.openxmlformats.org/officeDocument/2006/relationships/hyperlink" Target="https://github.com/typicode/json-server" TargetMode="Externa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swapi.co/" TargetMode="External"/><Relationship Id="rId7" Type="http://schemas.openxmlformats.org/officeDocument/2006/relationships/hyperlink" Target="https://www.programmableweb.com/apis/directory" TargetMode="External"/><Relationship Id="rId2" Type="http://schemas.openxmlformats.org/officeDocument/2006/relationships/hyperlink" Target="https://www.flickr.com/services/api/" TargetMode="External"/><Relationship Id="rId1" Type="http://schemas.openxmlformats.org/officeDocument/2006/relationships/slideLayout" Target="../slideLayouts/slideLayout2.xml"/><Relationship Id="rId6" Type="http://schemas.openxmlformats.org/officeDocument/2006/relationships/hyperlink" Target="https://openweathermap.org/price" TargetMode="External"/><Relationship Id="rId5" Type="http://schemas.openxmlformats.org/officeDocument/2006/relationships/hyperlink" Target="https://developers.google.com/youtube/" TargetMode="External"/><Relationship Id="rId4" Type="http://schemas.openxmlformats.org/officeDocument/2006/relationships/hyperlink" Target="https://developers.google.com/maps/"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pngcrush.com/" TargetMode="External"/><Relationship Id="rId2" Type="http://schemas.openxmlformats.org/officeDocument/2006/relationships/hyperlink" Target="https://nquant.codeplex.com/" TargetMode="External"/><Relationship Id="rId1" Type="http://schemas.openxmlformats.org/officeDocument/2006/relationships/slideLayout" Target="../slideLayouts/slideLayout2.xml"/><Relationship Id="rId4" Type="http://schemas.openxmlformats.org/officeDocument/2006/relationships/hyperlink" Target="https://pnggauntlet.com/"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pritegen.website-performance.org/" TargetMode="External"/><Relationship Id="rId2" Type="http://schemas.openxmlformats.org/officeDocument/2006/relationships/hyperlink" Target="https://spritegenerator.codeplex.com/"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fontello.com/" TargetMode="External"/><Relationship Id="rId2" Type="http://schemas.openxmlformats.org/officeDocument/2006/relationships/hyperlink" Target="https://icomoon.io/" TargetMode="External"/><Relationship Id="rId1" Type="http://schemas.openxmlformats.org/officeDocument/2006/relationships/slideLayout" Target="../slideLayouts/slideLayout2.xml"/><Relationship Id="rId4" Type="http://schemas.openxmlformats.org/officeDocument/2006/relationships/hyperlink" Target="http://fontastic.me/"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docs.microsoft.com/en-us/azure/application-insights/app-insights-javascript" TargetMode="External"/><Relationship Id="rId2" Type="http://schemas.openxmlformats.org/officeDocument/2006/relationships/hyperlink" Target="https://trackjs.com/"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hyperlink" Target="https://cli.angular.io/" TargetMode="External"/><Relationship Id="rId7" Type="http://schemas.openxmlformats.org/officeDocument/2006/relationships/hyperlink" Target="https://angular-2-training-book.rangle.io/"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angular.io/tutorial" TargetMode="External"/><Relationship Id="rId5" Type="http://schemas.openxmlformats.org/officeDocument/2006/relationships/hyperlink" Target="https://angular.io/guide/quickstart" TargetMode="External"/><Relationship Id="rId4" Type="http://schemas.openxmlformats.org/officeDocument/2006/relationships/hyperlink" Target="https://github.com/angular/angular-cli/wiki"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s://app.pluralsight.com/library/courses/angular-2-getting-started-update/table-of-contents" TargetMode="External"/><Relationship Id="rId2" Type="http://schemas.openxmlformats.org/officeDocument/2006/relationships/hyperlink" Target="https://app.pluralsight.com/library/courses/angular-cli/table-of-contents" TargetMode="External"/><Relationship Id="rId1" Type="http://schemas.openxmlformats.org/officeDocument/2006/relationships/slideLayout" Target="../slideLayouts/slideLayout2.xml"/><Relationship Id="rId4" Type="http://schemas.openxmlformats.org/officeDocument/2006/relationships/hyperlink" Target="https://app.pluralsight.com/library/courses/angular-fundamentals/table-of-contents"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app.pluralsight.com/library/courses/play-by-play-angular-2-rxjs-http-restful-services-john-papa-dan-wahlin/table-of-contents" TargetMode="External"/><Relationship Id="rId2" Type="http://schemas.openxmlformats.org/officeDocument/2006/relationships/hyperlink" Target="https://app.pluralsight.com/library/courses/angular-routing/table-of-contents" TargetMode="External"/><Relationship Id="rId1" Type="http://schemas.openxmlformats.org/officeDocument/2006/relationships/slideLayout" Target="../slideLayouts/slideLayout2.xml"/><Relationship Id="rId4" Type="http://schemas.openxmlformats.org/officeDocument/2006/relationships/hyperlink" Target="https://app.pluralsight.com/library/courses/angular-2-reactive-forms/table-of-contents" TargetMode="External"/></Relationships>
</file>

<file path=ppt/slides/_rels/slide53.xml.rels><?xml version="1.0" encoding="UTF-8" standalone="yes"?>
<Relationships xmlns="http://schemas.openxmlformats.org/package/2006/relationships"><Relationship Id="rId2" Type="http://schemas.openxmlformats.org/officeDocument/2006/relationships/hyperlink" Target="https://stackblitz.com/"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comfycoder" TargetMode="External"/><Relationship Id="rId2" Type="http://schemas.openxmlformats.org/officeDocument/2006/relationships/hyperlink" Target="https://dennismoon.com/" TargetMode="External"/><Relationship Id="rId1" Type="http://schemas.openxmlformats.org/officeDocument/2006/relationships/slideLayout" Target="../slideLayouts/slideLayout2.xml"/><Relationship Id="rId4" Type="http://schemas.openxmlformats.org/officeDocument/2006/relationships/hyperlink" Target="https://www.linkedin.com/in/dennis-moon-b469b93"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brew.sh/" TargetMode="External"/><Relationship Id="rId2" Type="http://schemas.openxmlformats.org/officeDocument/2006/relationships/hyperlink" Target="https://chocolatey.org/instal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npmjs.co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15DB5-40FE-4223-8F01-E883AEFC9240}"/>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CE3DDECE-D9C5-49E4-9963-24A3F96A87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8471398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Create Your New Team Camp Site</a:t>
            </a:r>
          </a:p>
        </p:txBody>
      </p:sp>
      <p:sp>
        <p:nvSpPr>
          <p:cNvPr id="3" name="Content Placeholder 2"/>
          <p:cNvSpPr>
            <a:spLocks noGrp="1"/>
          </p:cNvSpPr>
          <p:nvPr>
            <p:ph idx="1"/>
          </p:nvPr>
        </p:nvSpPr>
        <p:spPr/>
        <p:txBody>
          <a:bodyPr>
            <a:noAutofit/>
          </a:bodyPr>
          <a:lstStyle/>
          <a:p>
            <a:r>
              <a:rPr lang="en-US" sz="3200" b="1" dirty="0"/>
              <a:t>Angular CLI</a:t>
            </a:r>
            <a:r>
              <a:rPr lang="en-US" sz="3200" dirty="0"/>
              <a:t> - </a:t>
            </a:r>
            <a:r>
              <a:rPr lang="en-US" sz="3200" dirty="0">
                <a:hlinkClick r:id="rId3"/>
              </a:rPr>
              <a:t>https://cli.angular.io/</a:t>
            </a:r>
            <a:endParaRPr lang="en-US" sz="3200" dirty="0"/>
          </a:p>
          <a:p>
            <a:r>
              <a:rPr lang="en-US" sz="3200" dirty="0"/>
              <a:t>Use angular-cli to generate a new camp site:</a:t>
            </a:r>
          </a:p>
          <a:p>
            <a:r>
              <a:rPr lang="en-US" sz="3200" b="1" dirty="0"/>
              <a:t>ng new camp-comfy  --routing --style=</a:t>
            </a:r>
            <a:r>
              <a:rPr lang="en-US" sz="3200" b="1" dirty="0" err="1"/>
              <a:t>scss</a:t>
            </a:r>
            <a:r>
              <a:rPr lang="en-US" sz="3200" b="1" dirty="0"/>
              <a:t>  --prefix=cc</a:t>
            </a:r>
          </a:p>
          <a:p>
            <a:r>
              <a:rPr lang="en-US" sz="3200" dirty="0"/>
              <a:t>What's in the </a:t>
            </a:r>
            <a:r>
              <a:rPr lang="en-US" sz="3200" dirty="0" err="1"/>
              <a:t>src</a:t>
            </a:r>
            <a:r>
              <a:rPr lang="en-US" sz="3200" dirty="0"/>
              <a:t> folder?</a:t>
            </a:r>
          </a:p>
          <a:p>
            <a:r>
              <a:rPr lang="en-US" sz="3200" dirty="0">
                <a:hlinkClick r:id="rId4"/>
              </a:rPr>
              <a:t>https://angular.io/guide/quickstart#the-src-folder</a:t>
            </a:r>
            <a:endParaRPr lang="en-US" sz="3200" dirty="0"/>
          </a:p>
          <a:p>
            <a:r>
              <a:rPr lang="en-US" sz="3200" dirty="0"/>
              <a:t>What's in the root folder?</a:t>
            </a:r>
          </a:p>
          <a:p>
            <a:r>
              <a:rPr lang="en-US" sz="3200" dirty="0">
                <a:hlinkClick r:id="rId5"/>
              </a:rPr>
              <a:t>https://angular.io/guide/quickstart#the-root-folder</a:t>
            </a:r>
            <a:endParaRPr lang="en-US" sz="3200" dirty="0"/>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10</a:t>
            </a:fld>
            <a:endParaRPr lang="en-US" dirty="0"/>
          </a:p>
        </p:txBody>
      </p:sp>
    </p:spTree>
    <p:extLst>
      <p:ext uri="{BB962C8B-B14F-4D97-AF65-F5344CB8AC3E}">
        <p14:creationId xmlns:p14="http://schemas.microsoft.com/office/powerpoint/2010/main" val="2190921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91AD9-66F5-4EE6-822A-350B0DBAEF2B}"/>
              </a:ext>
            </a:extLst>
          </p:cNvPr>
          <p:cNvSpPr>
            <a:spLocks noGrp="1"/>
          </p:cNvSpPr>
          <p:nvPr>
            <p:ph type="title"/>
          </p:nvPr>
        </p:nvSpPr>
        <p:spPr/>
        <p:txBody>
          <a:bodyPr/>
          <a:lstStyle/>
          <a:p>
            <a:r>
              <a:rPr lang="en-US" dirty="0"/>
              <a:t>Basic Starter Scripts</a:t>
            </a:r>
          </a:p>
        </p:txBody>
      </p:sp>
      <p:sp>
        <p:nvSpPr>
          <p:cNvPr id="3" name="Content Placeholder 2">
            <a:extLst>
              <a:ext uri="{FF2B5EF4-FFF2-40B4-BE49-F238E27FC236}">
                <a16:creationId xmlns:a16="http://schemas.microsoft.com/office/drawing/2014/main" id="{2B773E54-4B41-44D2-8159-21C1A6F7119B}"/>
              </a:ext>
            </a:extLst>
          </p:cNvPr>
          <p:cNvSpPr>
            <a:spLocks noGrp="1"/>
          </p:cNvSpPr>
          <p:nvPr>
            <p:ph idx="1"/>
          </p:nvPr>
        </p:nvSpPr>
        <p:spPr/>
        <p:txBody>
          <a:bodyPr>
            <a:normAutofit/>
          </a:bodyPr>
          <a:lstStyle/>
          <a:p>
            <a:r>
              <a:rPr lang="en-US" sz="2800" b="1" dirty="0"/>
              <a:t>start</a:t>
            </a:r>
            <a:r>
              <a:rPr lang="en-US" sz="2800" dirty="0"/>
              <a:t> – Starts a </a:t>
            </a:r>
            <a:r>
              <a:rPr lang="en-US" sz="2800" dirty="0" err="1"/>
              <a:t>webpack</a:t>
            </a:r>
            <a:r>
              <a:rPr lang="en-US" sz="2800" dirty="0"/>
              <a:t> development server</a:t>
            </a:r>
          </a:p>
          <a:p>
            <a:r>
              <a:rPr lang="en-US" sz="2800" b="1" dirty="0"/>
              <a:t>build</a:t>
            </a:r>
            <a:r>
              <a:rPr lang="en-US" sz="2800" dirty="0"/>
              <a:t> – </a:t>
            </a:r>
            <a:r>
              <a:rPr lang="en-US" sz="2800" dirty="0" err="1"/>
              <a:t>Transpiles</a:t>
            </a:r>
            <a:r>
              <a:rPr lang="en-US" sz="2800" dirty="0"/>
              <a:t> code into a small set of combined files</a:t>
            </a:r>
          </a:p>
          <a:p>
            <a:r>
              <a:rPr lang="en-US" sz="2800" b="1" dirty="0"/>
              <a:t>test</a:t>
            </a:r>
            <a:r>
              <a:rPr lang="en-US" sz="2800" dirty="0"/>
              <a:t> – Runs Jasmine unit and component integration tests</a:t>
            </a:r>
          </a:p>
          <a:p>
            <a:r>
              <a:rPr lang="en-US" sz="2800" b="1" dirty="0"/>
              <a:t>lint</a:t>
            </a:r>
            <a:r>
              <a:rPr lang="en-US" sz="2800" dirty="0"/>
              <a:t> – Reports and optionally fixes code syntax issues</a:t>
            </a:r>
          </a:p>
          <a:p>
            <a:r>
              <a:rPr lang="en-US" sz="2800" b="1" dirty="0"/>
              <a:t>e2e</a:t>
            </a:r>
            <a:r>
              <a:rPr lang="en-US" sz="2800" dirty="0"/>
              <a:t> – Runs UI end-to-end integration tests on your camp site</a:t>
            </a:r>
          </a:p>
        </p:txBody>
      </p:sp>
    </p:spTree>
    <p:extLst>
      <p:ext uri="{BB962C8B-B14F-4D97-AF65-F5344CB8AC3E}">
        <p14:creationId xmlns:p14="http://schemas.microsoft.com/office/powerpoint/2010/main" val="91604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Support Older Camp Site Browsers</a:t>
            </a:r>
          </a:p>
        </p:txBody>
      </p:sp>
      <p:sp>
        <p:nvSpPr>
          <p:cNvPr id="3" name="Content Placeholder 2"/>
          <p:cNvSpPr>
            <a:spLocks noGrp="1"/>
          </p:cNvSpPr>
          <p:nvPr>
            <p:ph idx="1"/>
          </p:nvPr>
        </p:nvSpPr>
        <p:spPr/>
        <p:txBody>
          <a:bodyPr>
            <a:noAutofit/>
          </a:bodyPr>
          <a:lstStyle/>
          <a:p>
            <a:r>
              <a:rPr lang="en-US" sz="3200" dirty="0"/>
              <a:t>Edit </a:t>
            </a:r>
            <a:r>
              <a:rPr lang="en-US" sz="3200" b="1" dirty="0" err="1"/>
              <a:t>polyfills.ts</a:t>
            </a:r>
            <a:r>
              <a:rPr lang="en-US" sz="3200" dirty="0"/>
              <a:t> to add support for additional polyfills.</a:t>
            </a:r>
          </a:p>
          <a:p>
            <a:r>
              <a:rPr lang="en-US" sz="3200" dirty="0"/>
              <a:t>Polyfills exist to support:</a:t>
            </a:r>
          </a:p>
          <a:p>
            <a:pPr lvl="1"/>
            <a:r>
              <a:rPr lang="en-US" sz="2800" dirty="0"/>
              <a:t>ES6 features on IE9, IE10, IE11</a:t>
            </a:r>
          </a:p>
          <a:p>
            <a:pPr lvl="1"/>
            <a:r>
              <a:rPr lang="en-US" sz="2800" dirty="0" err="1"/>
              <a:t>NgClass</a:t>
            </a:r>
            <a:r>
              <a:rPr lang="en-US" sz="2800" dirty="0"/>
              <a:t> support on SVG elements on IE10 &amp; IE 11</a:t>
            </a:r>
          </a:p>
          <a:p>
            <a:pPr lvl="1"/>
            <a:r>
              <a:rPr lang="en-US" sz="2800" dirty="0"/>
              <a:t>Web Animations required for all but Chrome, Firefox, and Opera</a:t>
            </a:r>
          </a:p>
          <a:p>
            <a:pPr lvl="1"/>
            <a:r>
              <a:rPr lang="en-US" sz="2800" dirty="0"/>
              <a:t>Date, currency, decimal and percent pipes for all but Chrome, Firefox</a:t>
            </a:r>
            <a:r>
              <a:rPr lang="en-US" sz="3200" dirty="0"/>
              <a:t>, Edge, IE11 and Safari 10</a:t>
            </a:r>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12</a:t>
            </a:fld>
            <a:endParaRPr lang="en-US"/>
          </a:p>
        </p:txBody>
      </p:sp>
    </p:spTree>
    <p:extLst>
      <p:ext uri="{BB962C8B-B14F-4D97-AF65-F5344CB8AC3E}">
        <p14:creationId xmlns:p14="http://schemas.microsoft.com/office/powerpoint/2010/main" val="1266208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Remove The Lint From Your Camp Site</a:t>
            </a:r>
          </a:p>
        </p:txBody>
      </p:sp>
      <p:sp>
        <p:nvSpPr>
          <p:cNvPr id="3" name="Content Placeholder 2"/>
          <p:cNvSpPr>
            <a:spLocks noGrp="1"/>
          </p:cNvSpPr>
          <p:nvPr>
            <p:ph idx="1"/>
          </p:nvPr>
        </p:nvSpPr>
        <p:spPr/>
        <p:txBody>
          <a:bodyPr>
            <a:noAutofit/>
          </a:bodyPr>
          <a:lstStyle/>
          <a:p>
            <a:r>
              <a:rPr lang="en-US" sz="2800" b="1" dirty="0"/>
              <a:t>ng lint --type-check</a:t>
            </a:r>
          </a:p>
          <a:p>
            <a:r>
              <a:rPr lang="en-US" sz="2800" dirty="0"/>
              <a:t>Reports only (does not fix issues), produces plain output</a:t>
            </a:r>
          </a:p>
          <a:p>
            <a:endParaRPr lang="en-US" sz="2800" dirty="0"/>
          </a:p>
          <a:p>
            <a:r>
              <a:rPr lang="en-US" sz="2800" b="1" dirty="0"/>
              <a:t>ng lint --type-check --format stylish</a:t>
            </a:r>
          </a:p>
          <a:p>
            <a:r>
              <a:rPr lang="en-US" sz="2800" dirty="0"/>
              <a:t>Reports only (does not fix issues), produces styled output</a:t>
            </a:r>
          </a:p>
          <a:p>
            <a:endParaRPr lang="en-US" sz="2800" dirty="0"/>
          </a:p>
          <a:p>
            <a:r>
              <a:rPr lang="en-US" sz="2800" b="1" dirty="0"/>
              <a:t>ng lint --type-check --fix --format stylish</a:t>
            </a:r>
          </a:p>
          <a:p>
            <a:r>
              <a:rPr lang="en-US" sz="2800" dirty="0"/>
              <a:t>Reports and fixes issues, produces styled output</a:t>
            </a:r>
          </a:p>
        </p:txBody>
      </p:sp>
      <p:sp>
        <p:nvSpPr>
          <p:cNvPr id="6" name="Slide Number Placeholder 5"/>
          <p:cNvSpPr>
            <a:spLocks noGrp="1"/>
          </p:cNvSpPr>
          <p:nvPr>
            <p:ph type="sldNum" sz="quarter" idx="12"/>
          </p:nvPr>
        </p:nvSpPr>
        <p:spPr/>
        <p:txBody>
          <a:bodyPr/>
          <a:lstStyle/>
          <a:p>
            <a:fld id="{8D711881-542F-4E86-BA7E-A6C1077FE782}" type="slidenum">
              <a:rPr lang="en-US" smtClean="0"/>
              <a:t>13</a:t>
            </a:fld>
            <a:endParaRPr lang="en-US"/>
          </a:p>
        </p:txBody>
      </p:sp>
    </p:spTree>
    <p:extLst>
      <p:ext uri="{BB962C8B-B14F-4D97-AF65-F5344CB8AC3E}">
        <p14:creationId xmlns:p14="http://schemas.microsoft.com/office/powerpoint/2010/main" val="3211076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p:spPr>
        <p:txBody>
          <a:bodyPr>
            <a:normAutofit/>
          </a:bodyPr>
          <a:lstStyle/>
          <a:p>
            <a:r>
              <a:rPr lang="en-US" dirty="0"/>
              <a:t>Bring Along Just The </a:t>
            </a:r>
            <a:br>
              <a:rPr lang="en-US" dirty="0"/>
            </a:br>
            <a:r>
              <a:rPr lang="en-US" dirty="0"/>
              <a:t>Right Amount Of Style</a:t>
            </a:r>
          </a:p>
        </p:txBody>
      </p:sp>
      <p:sp>
        <p:nvSpPr>
          <p:cNvPr id="3" name="Content Placeholder 2"/>
          <p:cNvSpPr>
            <a:spLocks noGrp="1"/>
          </p:cNvSpPr>
          <p:nvPr>
            <p:ph idx="1"/>
          </p:nvPr>
        </p:nvSpPr>
        <p:spPr/>
        <p:txBody>
          <a:bodyPr>
            <a:noAutofit/>
          </a:bodyPr>
          <a:lstStyle/>
          <a:p>
            <a:r>
              <a:rPr lang="en-US" sz="2400" dirty="0"/>
              <a:t>Install Bootstrap 4</a:t>
            </a:r>
          </a:p>
          <a:p>
            <a:pPr lvl="1"/>
            <a:r>
              <a:rPr lang="en-US" sz="2200" b="1" dirty="0"/>
              <a:t>npm install </a:t>
            </a:r>
            <a:r>
              <a:rPr lang="en-US" sz="2200" b="1" dirty="0" err="1"/>
              <a:t>bootstrap@next</a:t>
            </a:r>
            <a:endParaRPr lang="en-US" sz="2200" dirty="0"/>
          </a:p>
          <a:p>
            <a:r>
              <a:rPr lang="en-US" sz="2400" dirty="0"/>
              <a:t>Add Local Bootstrap Override Files</a:t>
            </a:r>
          </a:p>
          <a:p>
            <a:pPr lvl="1"/>
            <a:r>
              <a:rPr lang="en-US" sz="2400" dirty="0"/>
              <a:t>In the </a:t>
            </a:r>
            <a:r>
              <a:rPr lang="en-US" sz="2400" dirty="0" err="1"/>
              <a:t>src</a:t>
            </a:r>
            <a:r>
              <a:rPr lang="en-US" sz="2400" dirty="0"/>
              <a:t> folder, create two new files called:</a:t>
            </a:r>
          </a:p>
          <a:p>
            <a:pPr lvl="2"/>
            <a:r>
              <a:rPr lang="en-US" sz="2400" b="1" dirty="0"/>
              <a:t>_</a:t>
            </a:r>
            <a:r>
              <a:rPr lang="en-US" sz="2400" b="1" dirty="0" err="1"/>
              <a:t>variables.scss</a:t>
            </a:r>
            <a:r>
              <a:rPr lang="en-US" sz="2400" b="1" dirty="0"/>
              <a:t> </a:t>
            </a:r>
            <a:r>
              <a:rPr lang="en-US" sz="2400" dirty="0"/>
              <a:t>(override bootstrap variables here)</a:t>
            </a:r>
          </a:p>
          <a:p>
            <a:pPr lvl="2"/>
            <a:r>
              <a:rPr lang="en-US" sz="2400" b="1" dirty="0"/>
              <a:t>_</a:t>
            </a:r>
            <a:r>
              <a:rPr lang="en-US" sz="2400" b="1" dirty="0" err="1"/>
              <a:t>bootstrap.scss</a:t>
            </a:r>
            <a:r>
              <a:rPr lang="en-US" sz="2400" dirty="0"/>
              <a:t> (modified copy of </a:t>
            </a:r>
            <a:r>
              <a:rPr lang="en-US" sz="2400" dirty="0" err="1"/>
              <a:t>bootstrap.scss</a:t>
            </a:r>
            <a:r>
              <a:rPr lang="en-US" sz="2400" dirty="0"/>
              <a:t> from </a:t>
            </a:r>
            <a:r>
              <a:rPr lang="en-US" sz="2400" dirty="0" err="1"/>
              <a:t>node_modules</a:t>
            </a:r>
            <a:r>
              <a:rPr lang="en-US" sz="2400" dirty="0"/>
              <a:t>)</a:t>
            </a:r>
          </a:p>
          <a:p>
            <a:pPr lvl="1"/>
            <a:r>
              <a:rPr lang="en-US" sz="2400" dirty="0"/>
              <a:t>In the </a:t>
            </a:r>
            <a:r>
              <a:rPr lang="en-US" sz="2400" dirty="0" err="1"/>
              <a:t>styles.scss</a:t>
            </a:r>
            <a:r>
              <a:rPr lang="en-US" sz="2400" dirty="0"/>
              <a:t> file, add the following import statements and save the file: </a:t>
            </a:r>
          </a:p>
          <a:p>
            <a:pPr lvl="2"/>
            <a:r>
              <a:rPr lang="en-US" sz="2400" b="1" dirty="0"/>
              <a:t>@import 'variables';</a:t>
            </a:r>
          </a:p>
          <a:p>
            <a:pPr lvl="2"/>
            <a:r>
              <a:rPr lang="en-US" sz="2400" b="1" dirty="0"/>
              <a:t>@import 'bootstrap';</a:t>
            </a:r>
            <a:endParaRPr lang="en-US" b="1" dirty="0"/>
          </a:p>
        </p:txBody>
      </p:sp>
      <p:sp>
        <p:nvSpPr>
          <p:cNvPr id="6" name="Slide Number Placeholder 5"/>
          <p:cNvSpPr>
            <a:spLocks noGrp="1"/>
          </p:cNvSpPr>
          <p:nvPr>
            <p:ph type="sldNum" sz="quarter" idx="12"/>
          </p:nvPr>
        </p:nvSpPr>
        <p:spPr/>
        <p:txBody>
          <a:bodyPr/>
          <a:lstStyle/>
          <a:p>
            <a:fld id="{8D711881-542F-4E86-BA7E-A6C1077FE782}" type="slidenum">
              <a:rPr lang="en-US" smtClean="0"/>
              <a:t>14</a:t>
            </a:fld>
            <a:endParaRPr lang="en-US"/>
          </a:p>
        </p:txBody>
      </p:sp>
    </p:spTree>
    <p:extLst>
      <p:ext uri="{BB962C8B-B14F-4D97-AF65-F5344CB8AC3E}">
        <p14:creationId xmlns:p14="http://schemas.microsoft.com/office/powerpoint/2010/main" val="15892926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Where To Load Stuff That Won’t </a:t>
            </a:r>
            <a:br>
              <a:rPr lang="en-US" dirty="0"/>
            </a:br>
            <a:r>
              <a:rPr lang="en-US" dirty="0"/>
              <a:t>Fit Into Your Pack</a:t>
            </a:r>
          </a:p>
        </p:txBody>
      </p:sp>
      <p:sp>
        <p:nvSpPr>
          <p:cNvPr id="3" name="Content Placeholder 2"/>
          <p:cNvSpPr>
            <a:spLocks noGrp="1"/>
          </p:cNvSpPr>
          <p:nvPr>
            <p:ph idx="1"/>
          </p:nvPr>
        </p:nvSpPr>
        <p:spPr/>
        <p:txBody>
          <a:bodyPr>
            <a:noAutofit/>
          </a:bodyPr>
          <a:lstStyle/>
          <a:p>
            <a:r>
              <a:rPr lang="en-US" sz="2400" dirty="0"/>
              <a:t>Install your 3rd party library, as follows:</a:t>
            </a:r>
          </a:p>
          <a:p>
            <a:pPr lvl="1"/>
            <a:r>
              <a:rPr lang="en-US" sz="2200" b="1" dirty="0"/>
              <a:t>npm install library-name --save</a:t>
            </a:r>
          </a:p>
          <a:p>
            <a:r>
              <a:rPr lang="en-US" sz="2400" dirty="0"/>
              <a:t>If the library includes </a:t>
            </a:r>
            <a:r>
              <a:rPr lang="en-US" sz="2400" dirty="0" err="1"/>
              <a:t>typings</a:t>
            </a:r>
            <a:r>
              <a:rPr lang="en-US" sz="2400" dirty="0"/>
              <a:t>, install them using npm:</a:t>
            </a:r>
          </a:p>
          <a:p>
            <a:pPr lvl="1"/>
            <a:r>
              <a:rPr lang="en-US" sz="2200" b="1" dirty="0"/>
              <a:t>npm install @types/</a:t>
            </a:r>
            <a:r>
              <a:rPr lang="en-US" sz="2200" b="1" dirty="0" err="1"/>
              <a:t>library_name</a:t>
            </a:r>
            <a:r>
              <a:rPr lang="en-US" sz="2200" b="1" dirty="0"/>
              <a:t> --save-dev</a:t>
            </a:r>
          </a:p>
          <a:p>
            <a:r>
              <a:rPr lang="en-US" sz="2400" dirty="0"/>
              <a:t>Add references to them in the "scripts" section in the </a:t>
            </a:r>
            <a:br>
              <a:rPr lang="en-US" sz="2400" dirty="0"/>
            </a:br>
            <a:r>
              <a:rPr lang="en-US" sz="2400" b="1" dirty="0"/>
              <a:t>.angular-</a:t>
            </a:r>
            <a:r>
              <a:rPr lang="en-US" sz="2400" b="1" dirty="0" err="1"/>
              <a:t>cli.json</a:t>
            </a:r>
            <a:r>
              <a:rPr lang="en-US" sz="2400" dirty="0"/>
              <a:t> file, as shown in the following example:</a:t>
            </a:r>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15</a:t>
            </a:fld>
            <a:endParaRPr lang="en-US"/>
          </a:p>
        </p:txBody>
      </p:sp>
      <p:pic>
        <p:nvPicPr>
          <p:cNvPr id="5" name="Picture 2" descr="&quot;scripts&quot; &#10;/vendor/jquery/dist/jquery. slim. min . &quot; , &#10;/ vendor/ tether/dist/js/tether. min. j s&quot; , &#10;/ is [bootstrap. min. ">
            <a:extLst>
              <a:ext uri="{FF2B5EF4-FFF2-40B4-BE49-F238E27FC236}">
                <a16:creationId xmlns:a16="http://schemas.microsoft.com/office/drawing/2014/main" id="{64CDEDE0-A17A-431E-B0C7-D21E6DA9DC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8682" y="4530247"/>
            <a:ext cx="7823644" cy="1498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0337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1450757"/>
          </a:xfrm>
        </p:spPr>
        <p:txBody>
          <a:bodyPr>
            <a:normAutofit/>
          </a:bodyPr>
          <a:lstStyle/>
          <a:p>
            <a:r>
              <a:rPr lang="en-US"/>
              <a:t>Refine Scripted Camp Activities</a:t>
            </a:r>
            <a:endParaRPr lang="en-US" dirty="0"/>
          </a:p>
        </p:txBody>
      </p:sp>
      <p:sp>
        <p:nvSpPr>
          <p:cNvPr id="3" name="Content Placeholder 2"/>
          <p:cNvSpPr>
            <a:spLocks noGrp="1"/>
          </p:cNvSpPr>
          <p:nvPr>
            <p:ph idx="1"/>
          </p:nvPr>
        </p:nvSpPr>
        <p:spPr/>
        <p:txBody>
          <a:bodyPr>
            <a:noAutofit/>
          </a:bodyPr>
          <a:lstStyle/>
          <a:p>
            <a:endParaRPr lang="en-US" dirty="0"/>
          </a:p>
        </p:txBody>
      </p:sp>
      <p:sp>
        <p:nvSpPr>
          <p:cNvPr id="6" name="Slide Number Placeholder 5"/>
          <p:cNvSpPr>
            <a:spLocks noGrp="1"/>
          </p:cNvSpPr>
          <p:nvPr>
            <p:ph type="sldNum" sz="quarter" idx="12"/>
          </p:nvPr>
        </p:nvSpPr>
        <p:spPr>
          <a:xfrm>
            <a:off x="9900458" y="6459785"/>
            <a:ext cx="1312025" cy="365125"/>
          </a:xfrm>
        </p:spPr>
        <p:txBody>
          <a:bodyPr/>
          <a:lstStyle/>
          <a:p>
            <a:fld id="{8D711881-542F-4E86-BA7E-A6C1077FE782}" type="slidenum">
              <a:rPr lang="en-US" smtClean="0"/>
              <a:t>16</a:t>
            </a:fld>
            <a:endParaRPr lang="en-US"/>
          </a:p>
        </p:txBody>
      </p:sp>
      <p:pic>
        <p:nvPicPr>
          <p:cNvPr id="5" name="Picture 2" descr="&quot;scripts&quot;: { &#10;&quot;ngver&quot;: &quot;ng &#10;&quot;start&quot; . &#10;&quot;start : prod&quot; : &#10;&quot;build&quot;: &quot;ng &#10;&quot;build: prod&quot; : &#10;&quot;lint: ci&quot;: &#10;-v&quot; &#10;serve - -open&quot;, &#10;&quot;ng serve - -prod &#10;- -open&quot; &#10;build&quot; &#10;&quot;ng build - -prod&quot;, &#10;&quot;build: prod: folder&quot;: &quot;ng build &#10;&quot;test&quot; : &#10;&quot;ng test&quot; , &#10;&quot;lint&quot;: &#10;&quot;lint: fix &#10;- -prod - -base-href=/my-app/&quot;, &#10;&quot;ng lint --format stylish&quot;, &#10;&quot;ng lint --fix --format stylish&quot;, &#10;&quot;ng lint&quot;, &#10;&quot;e2e&quot;: &quot;ng e2e&quot; ">
            <a:extLst>
              <a:ext uri="{FF2B5EF4-FFF2-40B4-BE49-F238E27FC236}">
                <a16:creationId xmlns:a16="http://schemas.microsoft.com/office/drawing/2014/main" id="{2569BEE7-F456-4B1D-8FAB-05038F4ADC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1375" y="1913288"/>
            <a:ext cx="9273179" cy="4251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5898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Swap Your Gear When It's Hot</a:t>
            </a:r>
          </a:p>
        </p:txBody>
      </p:sp>
      <p:sp>
        <p:nvSpPr>
          <p:cNvPr id="3" name="Content Placeholder 2"/>
          <p:cNvSpPr>
            <a:spLocks noGrp="1"/>
          </p:cNvSpPr>
          <p:nvPr>
            <p:ph idx="1"/>
          </p:nvPr>
        </p:nvSpPr>
        <p:spPr/>
        <p:txBody>
          <a:bodyPr>
            <a:noAutofit/>
          </a:bodyPr>
          <a:lstStyle/>
          <a:p>
            <a:r>
              <a:rPr lang="en-US" sz="2800" dirty="0"/>
              <a:t>Add Hot Module Replacement (HMR) to your camp site.</a:t>
            </a:r>
          </a:p>
          <a:p>
            <a:r>
              <a:rPr lang="en-US" sz="2800" dirty="0"/>
              <a:t>See the following angular-cli documentation for more information: </a:t>
            </a:r>
          </a:p>
          <a:p>
            <a:r>
              <a:rPr lang="en-US" sz="2800" dirty="0">
                <a:hlinkClick r:id="rId2"/>
              </a:rPr>
              <a:t>https://github.com/angular/angular-cli/wiki/stories-configure-hmr</a:t>
            </a:r>
            <a:endParaRPr lang="en-US" sz="2800" dirty="0"/>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17</a:t>
            </a:fld>
            <a:endParaRPr lang="en-US"/>
          </a:p>
        </p:txBody>
      </p:sp>
    </p:spTree>
    <p:extLst>
      <p:ext uri="{BB962C8B-B14F-4D97-AF65-F5344CB8AC3E}">
        <p14:creationId xmlns:p14="http://schemas.microsoft.com/office/powerpoint/2010/main" val="7130077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Testing Your Camp Site Modules</a:t>
            </a:r>
          </a:p>
        </p:txBody>
      </p:sp>
      <p:sp>
        <p:nvSpPr>
          <p:cNvPr id="3" name="Content Placeholder 2"/>
          <p:cNvSpPr>
            <a:spLocks noGrp="1"/>
          </p:cNvSpPr>
          <p:nvPr>
            <p:ph idx="1"/>
          </p:nvPr>
        </p:nvSpPr>
        <p:spPr/>
        <p:txBody>
          <a:bodyPr>
            <a:noAutofit/>
          </a:bodyPr>
          <a:lstStyle/>
          <a:p>
            <a:pPr>
              <a:buFont typeface="Wingdings" panose="05000000000000000000" pitchFamily="2" charset="2"/>
              <a:buChar char="q"/>
            </a:pPr>
            <a:r>
              <a:rPr lang="en-US" sz="3200" dirty="0"/>
              <a:t>Test Your Gear...Receive Good Karma</a:t>
            </a:r>
          </a:p>
          <a:p>
            <a:pPr>
              <a:buFont typeface="Wingdings" panose="05000000000000000000" pitchFamily="2" charset="2"/>
              <a:buChar char="q"/>
            </a:pPr>
            <a:r>
              <a:rPr lang="en-US" sz="3200" dirty="0"/>
              <a:t>Enhance Your Karma Capabilities</a:t>
            </a:r>
          </a:p>
          <a:p>
            <a:pPr>
              <a:buFont typeface="Wingdings" panose="05000000000000000000" pitchFamily="2" charset="2"/>
              <a:buChar char="q"/>
            </a:pPr>
            <a:r>
              <a:rPr lang="en-US" sz="3200" dirty="0"/>
              <a:t>Make Sure Your Stuff Is Covered</a:t>
            </a:r>
          </a:p>
          <a:p>
            <a:pPr>
              <a:buFont typeface="Wingdings" panose="05000000000000000000" pitchFamily="2" charset="2"/>
              <a:buChar char="q"/>
            </a:pPr>
            <a:r>
              <a:rPr lang="en-US" sz="3200" dirty="0"/>
              <a:t>Your Camp Mascot Is A Wallaby</a:t>
            </a:r>
          </a:p>
          <a:p>
            <a:pPr>
              <a:buFont typeface="Wingdings" panose="05000000000000000000" pitchFamily="2" charset="2"/>
              <a:buChar char="q"/>
            </a:pPr>
            <a:r>
              <a:rPr lang="en-US" sz="3200" dirty="0"/>
              <a:t>Smoke Test Your Camp Site End-to-End</a:t>
            </a:r>
          </a:p>
          <a:p>
            <a:pPr>
              <a:buFont typeface="Wingdings" panose="05000000000000000000" pitchFamily="2" charset="2"/>
              <a:buChar char="q"/>
            </a:pPr>
            <a:r>
              <a:rPr lang="en-US" sz="3200" dirty="0"/>
              <a:t>Form A New Check-in Checklist Habit</a:t>
            </a:r>
          </a:p>
        </p:txBody>
      </p:sp>
      <p:sp>
        <p:nvSpPr>
          <p:cNvPr id="6" name="Slide Number Placeholder 5"/>
          <p:cNvSpPr>
            <a:spLocks noGrp="1"/>
          </p:cNvSpPr>
          <p:nvPr>
            <p:ph type="sldNum" sz="quarter" idx="12"/>
          </p:nvPr>
        </p:nvSpPr>
        <p:spPr/>
        <p:txBody>
          <a:bodyPr/>
          <a:lstStyle/>
          <a:p>
            <a:fld id="{8D711881-542F-4E86-BA7E-A6C1077FE782}" type="slidenum">
              <a:rPr lang="en-US" smtClean="0"/>
              <a:t>18</a:t>
            </a:fld>
            <a:endParaRPr lang="en-US"/>
          </a:p>
        </p:txBody>
      </p:sp>
    </p:spTree>
    <p:extLst>
      <p:ext uri="{BB962C8B-B14F-4D97-AF65-F5344CB8AC3E}">
        <p14:creationId xmlns:p14="http://schemas.microsoft.com/office/powerpoint/2010/main" val="1613764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Test Your Gear...Receive Good Karma</a:t>
            </a:r>
          </a:p>
        </p:txBody>
      </p:sp>
      <p:sp>
        <p:nvSpPr>
          <p:cNvPr id="3" name="Content Placeholder 2"/>
          <p:cNvSpPr>
            <a:spLocks noGrp="1"/>
          </p:cNvSpPr>
          <p:nvPr>
            <p:ph idx="1"/>
          </p:nvPr>
        </p:nvSpPr>
        <p:spPr/>
        <p:txBody>
          <a:bodyPr>
            <a:noAutofit/>
          </a:bodyPr>
          <a:lstStyle/>
          <a:p>
            <a:r>
              <a:rPr lang="en-US" sz="3200" dirty="0"/>
              <a:t>Run the test script:</a:t>
            </a:r>
          </a:p>
          <a:p>
            <a:r>
              <a:rPr lang="en-US" sz="3200" b="1" dirty="0"/>
              <a:t>ng run test</a:t>
            </a:r>
          </a:p>
          <a:p>
            <a:r>
              <a:rPr lang="en-US" sz="3200" dirty="0"/>
              <a:t>For more information on how to write unit and component tests, see the following:</a:t>
            </a:r>
          </a:p>
          <a:p>
            <a:r>
              <a:rPr lang="en-US" sz="3200" dirty="0">
                <a:hlinkClick r:id="rId2"/>
              </a:rPr>
              <a:t>https://angular.io/guide/testing</a:t>
            </a:r>
            <a:endParaRPr lang="en-US" sz="3200" dirty="0"/>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19</a:t>
            </a:fld>
            <a:endParaRPr lang="en-US"/>
          </a:p>
        </p:txBody>
      </p:sp>
    </p:spTree>
    <p:extLst>
      <p:ext uri="{BB962C8B-B14F-4D97-AF65-F5344CB8AC3E}">
        <p14:creationId xmlns:p14="http://schemas.microsoft.com/office/powerpoint/2010/main" val="3888961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6D7A6-F42D-4E86-99B6-8251033CCDC8}"/>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A39749A3-8586-4A4C-A01C-FCF9A5AD785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13898216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Enhance Your Karma Capabilities</a:t>
            </a:r>
          </a:p>
        </p:txBody>
      </p:sp>
      <p:sp>
        <p:nvSpPr>
          <p:cNvPr id="3" name="Content Placeholder 2"/>
          <p:cNvSpPr>
            <a:spLocks noGrp="1"/>
          </p:cNvSpPr>
          <p:nvPr>
            <p:ph idx="1"/>
          </p:nvPr>
        </p:nvSpPr>
        <p:spPr/>
        <p:txBody>
          <a:bodyPr>
            <a:noAutofit/>
          </a:bodyPr>
          <a:lstStyle/>
          <a:p>
            <a:r>
              <a:rPr lang="en-US" sz="3200" dirty="0"/>
              <a:t>Add Chrome Headless Support For CI</a:t>
            </a:r>
          </a:p>
          <a:p>
            <a:r>
              <a:rPr lang="en-US" sz="3200" dirty="0"/>
              <a:t>Install Code Coverage Reporting Package</a:t>
            </a:r>
          </a:p>
          <a:p>
            <a:r>
              <a:rPr lang="en-US" sz="3200" dirty="0"/>
              <a:t>Add Code Coverage Configuration Information</a:t>
            </a:r>
          </a:p>
          <a:p>
            <a:r>
              <a:rPr lang="en-US" sz="3200" dirty="0"/>
              <a:t>Example Updated karma.conf.js File</a:t>
            </a:r>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20</a:t>
            </a:fld>
            <a:endParaRPr lang="en-US"/>
          </a:p>
        </p:txBody>
      </p:sp>
    </p:spTree>
    <p:extLst>
      <p:ext uri="{BB962C8B-B14F-4D97-AF65-F5344CB8AC3E}">
        <p14:creationId xmlns:p14="http://schemas.microsoft.com/office/powerpoint/2010/main" val="38370085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Make Sure Your Stuff Is Covered</a:t>
            </a:r>
          </a:p>
        </p:txBody>
      </p:sp>
      <p:sp>
        <p:nvSpPr>
          <p:cNvPr id="3" name="Content Placeholder 2"/>
          <p:cNvSpPr>
            <a:spLocks noGrp="1"/>
          </p:cNvSpPr>
          <p:nvPr>
            <p:ph idx="1"/>
          </p:nvPr>
        </p:nvSpPr>
        <p:spPr/>
        <p:txBody>
          <a:bodyPr>
            <a:noAutofit/>
          </a:bodyPr>
          <a:lstStyle/>
          <a:p>
            <a:r>
              <a:rPr lang="en-US" sz="3200" dirty="0"/>
              <a:t>Add Test Script With Code Coverage For CI Builds by editing the </a:t>
            </a:r>
            <a:r>
              <a:rPr lang="en-US" sz="3200" dirty="0" err="1"/>
              <a:t>package.json</a:t>
            </a:r>
            <a:r>
              <a:rPr lang="en-US" sz="3200" dirty="0"/>
              <a:t> file and add the following to the scripts section:</a:t>
            </a:r>
          </a:p>
          <a:p>
            <a:r>
              <a:rPr lang="en-US" sz="3200" dirty="0"/>
              <a:t>"</a:t>
            </a:r>
            <a:r>
              <a:rPr lang="en-US" sz="3200" dirty="0" err="1"/>
              <a:t>test:ci</a:t>
            </a:r>
            <a:r>
              <a:rPr lang="en-US" sz="3200" dirty="0"/>
              <a:t>": "ng test --browsers=</a:t>
            </a:r>
            <a:r>
              <a:rPr lang="en-US" sz="3200" dirty="0" err="1"/>
              <a:t>ChromeNoSandboxHeadless</a:t>
            </a:r>
            <a:r>
              <a:rPr lang="en-US" sz="3200" dirty="0"/>
              <a:t> </a:t>
            </a:r>
            <a:br>
              <a:rPr lang="en-US" sz="3200" dirty="0"/>
            </a:br>
            <a:r>
              <a:rPr lang="en-US" sz="3200" dirty="0"/>
              <a:t>--watch=false --single-run=true --code-coverage=true </a:t>
            </a:r>
            <a:br>
              <a:rPr lang="en-US" sz="3200" dirty="0"/>
            </a:br>
            <a:r>
              <a:rPr lang="en-US" sz="3200" dirty="0"/>
              <a:t>--reporters </a:t>
            </a:r>
            <a:r>
              <a:rPr lang="en-US" sz="3200" dirty="0" err="1"/>
              <a:t>progress,junit,coverage-istanbul</a:t>
            </a:r>
            <a:r>
              <a:rPr lang="en-US" sz="3200" dirty="0"/>
              <a:t>"</a:t>
            </a:r>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21</a:t>
            </a:fld>
            <a:endParaRPr lang="en-US"/>
          </a:p>
        </p:txBody>
      </p:sp>
    </p:spTree>
    <p:extLst>
      <p:ext uri="{BB962C8B-B14F-4D97-AF65-F5344CB8AC3E}">
        <p14:creationId xmlns:p14="http://schemas.microsoft.com/office/powerpoint/2010/main" val="25241918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Your Camp Mascot Is A Wallaby</a:t>
            </a:r>
          </a:p>
        </p:txBody>
      </p:sp>
      <p:sp>
        <p:nvSpPr>
          <p:cNvPr id="3" name="Content Placeholder 2"/>
          <p:cNvSpPr>
            <a:spLocks noGrp="1"/>
          </p:cNvSpPr>
          <p:nvPr>
            <p:ph idx="1"/>
          </p:nvPr>
        </p:nvSpPr>
        <p:spPr/>
        <p:txBody>
          <a:bodyPr>
            <a:noAutofit/>
          </a:bodyPr>
          <a:lstStyle/>
          <a:p>
            <a:r>
              <a:rPr lang="en-US" sz="3200" dirty="0"/>
              <a:t>Add Wallaby.js support to your angular-cli project, see: </a:t>
            </a:r>
            <a:r>
              <a:rPr lang="en-US" sz="3200" dirty="0">
                <a:hlinkClick r:id="rId2"/>
              </a:rPr>
              <a:t>https://wallabyjs.com/</a:t>
            </a:r>
            <a:endParaRPr lang="en-US" sz="3200" b="1" dirty="0"/>
          </a:p>
          <a:p>
            <a:r>
              <a:rPr lang="en-US" sz="3200" dirty="0"/>
              <a:t>Example code to integrate wallaby into your camp site project:</a:t>
            </a:r>
          </a:p>
          <a:p>
            <a:r>
              <a:rPr lang="en-US" sz="3200" dirty="0">
                <a:hlinkClick r:id="rId3"/>
              </a:rPr>
              <a:t>https://github.com/wallabyjs/ngCliWebpackSample</a:t>
            </a:r>
            <a:endParaRPr lang="en-US" sz="3200" dirty="0"/>
          </a:p>
          <a:p>
            <a:r>
              <a:rPr lang="en-US" sz="3200" dirty="0"/>
              <a:t>Note: Wallaby requires that Typescript and </a:t>
            </a:r>
            <a:r>
              <a:rPr lang="en-US" sz="3200" dirty="0" err="1"/>
              <a:t>TSLint</a:t>
            </a:r>
            <a:r>
              <a:rPr lang="en-US" sz="3200" dirty="0"/>
              <a:t> be globally installed.</a:t>
            </a:r>
            <a:endParaRPr lang="en-US" sz="3200" b="1" dirty="0"/>
          </a:p>
        </p:txBody>
      </p:sp>
      <p:sp>
        <p:nvSpPr>
          <p:cNvPr id="6" name="Slide Number Placeholder 5"/>
          <p:cNvSpPr>
            <a:spLocks noGrp="1"/>
          </p:cNvSpPr>
          <p:nvPr>
            <p:ph type="sldNum" sz="quarter" idx="12"/>
          </p:nvPr>
        </p:nvSpPr>
        <p:spPr/>
        <p:txBody>
          <a:bodyPr/>
          <a:lstStyle/>
          <a:p>
            <a:fld id="{8D711881-542F-4E86-BA7E-A6C1077FE782}" type="slidenum">
              <a:rPr lang="en-US" smtClean="0"/>
              <a:t>22</a:t>
            </a:fld>
            <a:endParaRPr lang="en-US"/>
          </a:p>
        </p:txBody>
      </p:sp>
    </p:spTree>
    <p:extLst>
      <p:ext uri="{BB962C8B-B14F-4D97-AF65-F5344CB8AC3E}">
        <p14:creationId xmlns:p14="http://schemas.microsoft.com/office/powerpoint/2010/main" val="1148777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Smoke Test Your Camp Site End-to-End</a:t>
            </a:r>
          </a:p>
        </p:txBody>
      </p:sp>
      <p:sp>
        <p:nvSpPr>
          <p:cNvPr id="3" name="Content Placeholder 2"/>
          <p:cNvSpPr>
            <a:spLocks noGrp="1"/>
          </p:cNvSpPr>
          <p:nvPr>
            <p:ph idx="1"/>
          </p:nvPr>
        </p:nvSpPr>
        <p:spPr/>
        <p:txBody>
          <a:bodyPr>
            <a:noAutofit/>
          </a:bodyPr>
          <a:lstStyle/>
          <a:p>
            <a:r>
              <a:rPr lang="en-US" sz="3200" dirty="0"/>
              <a:t>Run the e2e script:</a:t>
            </a:r>
          </a:p>
          <a:p>
            <a:r>
              <a:rPr lang="en-US" sz="3200" b="1" dirty="0"/>
              <a:t>npm run e2e</a:t>
            </a:r>
          </a:p>
          <a:p>
            <a:r>
              <a:rPr lang="en-US" sz="3200" dirty="0"/>
              <a:t>Protractor is an end-to-end test framework for Angular and AngularJS applications. Protractor runs tests against your application running in a real browser, interacting with it as a user would.</a:t>
            </a:r>
          </a:p>
          <a:p>
            <a:r>
              <a:rPr lang="en-US" sz="3200" dirty="0">
                <a:hlinkClick r:id="rId2"/>
              </a:rPr>
              <a:t>http://www.protractortest.org/#/</a:t>
            </a:r>
            <a:endParaRPr lang="en-US" sz="3200" dirty="0"/>
          </a:p>
          <a:p>
            <a:r>
              <a:rPr lang="en-US" sz="3200" dirty="0"/>
              <a:t>Enable protractor to run Chrome in headless mode for CI.</a:t>
            </a:r>
          </a:p>
        </p:txBody>
      </p:sp>
      <p:sp>
        <p:nvSpPr>
          <p:cNvPr id="6" name="Slide Number Placeholder 5"/>
          <p:cNvSpPr>
            <a:spLocks noGrp="1"/>
          </p:cNvSpPr>
          <p:nvPr>
            <p:ph type="sldNum" sz="quarter" idx="12"/>
          </p:nvPr>
        </p:nvSpPr>
        <p:spPr/>
        <p:txBody>
          <a:bodyPr/>
          <a:lstStyle/>
          <a:p>
            <a:fld id="{8D711881-542F-4E86-BA7E-A6C1077FE782}" type="slidenum">
              <a:rPr lang="en-US" smtClean="0"/>
              <a:t>23</a:t>
            </a:fld>
            <a:endParaRPr lang="en-US"/>
          </a:p>
        </p:txBody>
      </p:sp>
    </p:spTree>
    <p:extLst>
      <p:ext uri="{BB962C8B-B14F-4D97-AF65-F5344CB8AC3E}">
        <p14:creationId xmlns:p14="http://schemas.microsoft.com/office/powerpoint/2010/main" val="16128648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B830E-70ED-4A58-AE3A-079B4B0B2DC7}"/>
              </a:ext>
            </a:extLst>
          </p:cNvPr>
          <p:cNvSpPr>
            <a:spLocks noGrp="1"/>
          </p:cNvSpPr>
          <p:nvPr>
            <p:ph type="title"/>
          </p:nvPr>
        </p:nvSpPr>
        <p:spPr/>
        <p:txBody>
          <a:bodyPr/>
          <a:lstStyle/>
          <a:p>
            <a:r>
              <a:rPr lang="en-US" dirty="0"/>
              <a:t>Form A New Check-in Checklist Habit</a:t>
            </a:r>
          </a:p>
        </p:txBody>
      </p:sp>
      <p:sp>
        <p:nvSpPr>
          <p:cNvPr id="3" name="Content Placeholder 2">
            <a:extLst>
              <a:ext uri="{FF2B5EF4-FFF2-40B4-BE49-F238E27FC236}">
                <a16:creationId xmlns:a16="http://schemas.microsoft.com/office/drawing/2014/main" id="{732B4A63-7DC1-45C4-9C5E-FE1F2D01B774}"/>
              </a:ext>
            </a:extLst>
          </p:cNvPr>
          <p:cNvSpPr>
            <a:spLocks noGrp="1"/>
          </p:cNvSpPr>
          <p:nvPr>
            <p:ph idx="1"/>
          </p:nvPr>
        </p:nvSpPr>
        <p:spPr/>
        <p:txBody>
          <a:bodyPr>
            <a:normAutofit lnSpcReduction="10000"/>
          </a:bodyPr>
          <a:lstStyle/>
          <a:p>
            <a:r>
              <a:rPr lang="en-US" sz="2400" dirty="0"/>
              <a:t>Highly recommend getting your entire camp site team to adopt a new habit of doing the following just prior to checking source code into a version control system:</a:t>
            </a:r>
          </a:p>
          <a:p>
            <a:pPr marL="658368" lvl="1" indent="-457200">
              <a:buClrTx/>
              <a:buFont typeface="+mj-lt"/>
              <a:buAutoNum type="arabicPeriod"/>
            </a:pPr>
            <a:r>
              <a:rPr lang="en-US" sz="2200" dirty="0"/>
              <a:t>Run the </a:t>
            </a:r>
            <a:r>
              <a:rPr lang="en-US" sz="2200" b="1" dirty="0" err="1"/>
              <a:t>lint:fix</a:t>
            </a:r>
            <a:r>
              <a:rPr lang="en-US" sz="2200" dirty="0"/>
              <a:t> script to look for and clean up syntax issues.</a:t>
            </a:r>
          </a:p>
          <a:p>
            <a:pPr marL="658368" lvl="1" indent="-457200">
              <a:buClrTx/>
              <a:buFont typeface="+mj-lt"/>
              <a:buAutoNum type="arabicPeriod"/>
            </a:pPr>
            <a:r>
              <a:rPr lang="en-US" sz="2200" dirty="0"/>
              <a:t>Run the </a:t>
            </a:r>
            <a:r>
              <a:rPr lang="en-US" sz="2200" b="1" dirty="0"/>
              <a:t>test</a:t>
            </a:r>
            <a:r>
              <a:rPr lang="en-US" sz="2200" dirty="0"/>
              <a:t> script to run through all of your unit and component integration tests.</a:t>
            </a:r>
          </a:p>
          <a:p>
            <a:pPr marL="658368" lvl="1" indent="-457200">
              <a:buClrTx/>
              <a:buFont typeface="+mj-lt"/>
              <a:buAutoNum type="arabicPeriod"/>
            </a:pPr>
            <a:r>
              <a:rPr lang="en-US" sz="2200" dirty="0"/>
              <a:t>Run the </a:t>
            </a:r>
            <a:r>
              <a:rPr lang="en-US" sz="2200" b="1" dirty="0"/>
              <a:t>e2e</a:t>
            </a:r>
            <a:r>
              <a:rPr lang="en-US" sz="2200" dirty="0"/>
              <a:t> test to run through all of your site UI end-to-end tests.</a:t>
            </a:r>
          </a:p>
          <a:p>
            <a:pPr marL="658368" lvl="1" indent="-457200">
              <a:buClrTx/>
              <a:buFont typeface="+mj-lt"/>
              <a:buAutoNum type="arabicPeriod"/>
            </a:pPr>
            <a:r>
              <a:rPr lang="en-US" sz="2200" dirty="0"/>
              <a:t>Run the </a:t>
            </a:r>
            <a:r>
              <a:rPr lang="en-US" sz="2200" b="1" dirty="0" err="1"/>
              <a:t>build:prod</a:t>
            </a:r>
            <a:r>
              <a:rPr lang="en-US" sz="2200" dirty="0"/>
              <a:t> script to ensure that your code can compile in production mode (to catch </a:t>
            </a:r>
            <a:r>
              <a:rPr lang="en-US" sz="2200" dirty="0" err="1"/>
              <a:t>AoT</a:t>
            </a:r>
            <a:r>
              <a:rPr lang="en-US" sz="2200" dirty="0"/>
              <a:t> ahead of time compile issues).</a:t>
            </a:r>
          </a:p>
          <a:p>
            <a:r>
              <a:rPr lang="en-US" sz="2400" dirty="0"/>
              <a:t>Take action after step to remediate any issues discovers by the step action.</a:t>
            </a:r>
          </a:p>
          <a:p>
            <a:r>
              <a:rPr lang="en-US" sz="2400" dirty="0"/>
              <a:t>Getting everyone into these habits from day one of your camp site build will save you many, many hours of troubleshooting undiscovered issues.</a:t>
            </a:r>
          </a:p>
        </p:txBody>
      </p:sp>
    </p:spTree>
    <p:extLst>
      <p:ext uri="{BB962C8B-B14F-4D97-AF65-F5344CB8AC3E}">
        <p14:creationId xmlns:p14="http://schemas.microsoft.com/office/powerpoint/2010/main" val="29906725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Camp Site Construction</a:t>
            </a:r>
          </a:p>
        </p:txBody>
      </p:sp>
      <p:sp>
        <p:nvSpPr>
          <p:cNvPr id="3" name="Content Placeholder 2"/>
          <p:cNvSpPr>
            <a:spLocks noGrp="1"/>
          </p:cNvSpPr>
          <p:nvPr>
            <p:ph idx="1"/>
          </p:nvPr>
        </p:nvSpPr>
        <p:spPr/>
        <p:txBody>
          <a:bodyPr>
            <a:noAutofit/>
          </a:bodyPr>
          <a:lstStyle/>
          <a:p>
            <a:pPr>
              <a:buFont typeface="Wingdings" panose="05000000000000000000" pitchFamily="2" charset="2"/>
              <a:buChar char="q"/>
            </a:pPr>
            <a:r>
              <a:rPr lang="en-US" sz="3200" dirty="0"/>
              <a:t>Share Your Camp Tools And Services</a:t>
            </a:r>
          </a:p>
          <a:p>
            <a:pPr>
              <a:buFont typeface="Wingdings" panose="05000000000000000000" pitchFamily="2" charset="2"/>
              <a:buChar char="q"/>
            </a:pPr>
            <a:r>
              <a:rPr lang="en-US" sz="3200" dirty="0"/>
              <a:t>Add Commonly Desired Camp Site Views</a:t>
            </a:r>
          </a:p>
          <a:p>
            <a:pPr>
              <a:buFont typeface="Wingdings" panose="05000000000000000000" pitchFamily="2" charset="2"/>
              <a:buChar char="q"/>
            </a:pPr>
            <a:r>
              <a:rPr lang="en-US" sz="3200" dirty="0"/>
              <a:t>Add Modularized Camp Site Features</a:t>
            </a:r>
          </a:p>
          <a:p>
            <a:pPr>
              <a:buFont typeface="Wingdings" panose="05000000000000000000" pitchFamily="2" charset="2"/>
              <a:buChar char="q"/>
            </a:pPr>
            <a:r>
              <a:rPr lang="en-US" sz="3200" dirty="0"/>
              <a:t>Design The Layout Of Your Camp Site</a:t>
            </a:r>
          </a:p>
        </p:txBody>
      </p:sp>
      <p:sp>
        <p:nvSpPr>
          <p:cNvPr id="6" name="Slide Number Placeholder 5"/>
          <p:cNvSpPr>
            <a:spLocks noGrp="1"/>
          </p:cNvSpPr>
          <p:nvPr>
            <p:ph type="sldNum" sz="quarter" idx="12"/>
          </p:nvPr>
        </p:nvSpPr>
        <p:spPr/>
        <p:txBody>
          <a:bodyPr/>
          <a:lstStyle/>
          <a:p>
            <a:fld id="{8D711881-542F-4E86-BA7E-A6C1077FE782}" type="slidenum">
              <a:rPr lang="en-US" smtClean="0"/>
              <a:t>25</a:t>
            </a:fld>
            <a:endParaRPr lang="en-US"/>
          </a:p>
        </p:txBody>
      </p:sp>
    </p:spTree>
    <p:extLst>
      <p:ext uri="{BB962C8B-B14F-4D97-AF65-F5344CB8AC3E}">
        <p14:creationId xmlns:p14="http://schemas.microsoft.com/office/powerpoint/2010/main" val="11483660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Share Your Camp Tools And Services</a:t>
            </a:r>
          </a:p>
        </p:txBody>
      </p:sp>
      <p:sp>
        <p:nvSpPr>
          <p:cNvPr id="3" name="Content Placeholder 2"/>
          <p:cNvSpPr>
            <a:spLocks noGrp="1"/>
          </p:cNvSpPr>
          <p:nvPr>
            <p:ph idx="1"/>
          </p:nvPr>
        </p:nvSpPr>
        <p:spPr/>
        <p:txBody>
          <a:bodyPr>
            <a:noAutofit/>
          </a:bodyPr>
          <a:lstStyle/>
          <a:p>
            <a:r>
              <a:rPr lang="en-US" sz="3200" dirty="0"/>
              <a:t>Camp site services, components, directives, pipes, etc., can also be modularized and shared among your camp site locations.</a:t>
            </a:r>
          </a:p>
          <a:p>
            <a:r>
              <a:rPr lang="en-US" sz="3200" dirty="0"/>
              <a:t>Create a module for globally available services:</a:t>
            </a:r>
          </a:p>
          <a:p>
            <a:r>
              <a:rPr lang="en-US" sz="3200" b="1" dirty="0"/>
              <a:t>npm g m services</a:t>
            </a:r>
          </a:p>
          <a:p>
            <a:r>
              <a:rPr lang="en-US" sz="3200" dirty="0"/>
              <a:t>Create a module for shared components:</a:t>
            </a:r>
          </a:p>
          <a:p>
            <a:r>
              <a:rPr lang="en-US" sz="3200" b="1" dirty="0"/>
              <a:t>npm g m shared</a:t>
            </a:r>
          </a:p>
          <a:p>
            <a:endParaRPr lang="en-US" sz="3200" dirty="0"/>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26</a:t>
            </a:fld>
            <a:endParaRPr lang="en-US"/>
          </a:p>
        </p:txBody>
      </p:sp>
    </p:spTree>
    <p:extLst>
      <p:ext uri="{BB962C8B-B14F-4D97-AF65-F5344CB8AC3E}">
        <p14:creationId xmlns:p14="http://schemas.microsoft.com/office/powerpoint/2010/main" val="13741690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Add Commonly Desired Camp Site Views</a:t>
            </a:r>
          </a:p>
        </p:txBody>
      </p:sp>
      <p:sp>
        <p:nvSpPr>
          <p:cNvPr id="3" name="Content Placeholder 2"/>
          <p:cNvSpPr>
            <a:spLocks noGrp="1"/>
          </p:cNvSpPr>
          <p:nvPr>
            <p:ph idx="1"/>
          </p:nvPr>
        </p:nvSpPr>
        <p:spPr/>
        <p:txBody>
          <a:bodyPr>
            <a:noAutofit/>
          </a:bodyPr>
          <a:lstStyle/>
          <a:p>
            <a:r>
              <a:rPr lang="en-US" sz="2400" dirty="0"/>
              <a:t>Most camp sites have a commonly required (desired) views. These view would be part of the initial payload when the application starts. Generate the following new views: </a:t>
            </a:r>
          </a:p>
          <a:p>
            <a:pPr lvl="1"/>
            <a:r>
              <a:rPr lang="en-US" sz="2400" dirty="0"/>
              <a:t>Home: </a:t>
            </a:r>
            <a:r>
              <a:rPr lang="en-US" sz="2400" b="1" dirty="0"/>
              <a:t>npm g c home</a:t>
            </a:r>
          </a:p>
          <a:p>
            <a:pPr lvl="1"/>
            <a:r>
              <a:rPr lang="en-US" sz="2400" dirty="0"/>
              <a:t>Error: </a:t>
            </a:r>
            <a:r>
              <a:rPr lang="en-US" sz="2400" b="1" dirty="0"/>
              <a:t>npm g c error</a:t>
            </a:r>
            <a:r>
              <a:rPr lang="en-US" sz="2400" dirty="0"/>
              <a:t> </a:t>
            </a:r>
          </a:p>
          <a:p>
            <a:pPr lvl="1"/>
            <a:r>
              <a:rPr lang="en-US" sz="2400" dirty="0"/>
              <a:t>Not Found: </a:t>
            </a:r>
            <a:r>
              <a:rPr lang="en-US" sz="2400" b="1" dirty="0"/>
              <a:t>npm g c not-found</a:t>
            </a:r>
          </a:p>
          <a:p>
            <a:r>
              <a:rPr lang="en-US" sz="2400" dirty="0"/>
              <a:t>Edit the </a:t>
            </a:r>
            <a:r>
              <a:rPr lang="en-US" sz="2400" b="1" dirty="0"/>
              <a:t>app-</a:t>
            </a:r>
            <a:r>
              <a:rPr lang="en-US" sz="2400" b="1" dirty="0" err="1"/>
              <a:t>routing.module.ts</a:t>
            </a:r>
            <a:r>
              <a:rPr lang="en-US" sz="2400" dirty="0"/>
              <a:t> file.</a:t>
            </a:r>
          </a:p>
          <a:p>
            <a:r>
              <a:rPr lang="en-US" sz="2400" dirty="0"/>
              <a:t>Edit the </a:t>
            </a:r>
            <a:r>
              <a:rPr lang="en-US" sz="2400" b="1" dirty="0"/>
              <a:t>app.component.html</a:t>
            </a:r>
            <a:r>
              <a:rPr lang="en-US" sz="2400" dirty="0"/>
              <a:t> file.</a:t>
            </a:r>
          </a:p>
          <a:p>
            <a:r>
              <a:rPr lang="en-US" sz="2400" dirty="0"/>
              <a:t>Edit the </a:t>
            </a:r>
            <a:r>
              <a:rPr lang="en-US" sz="2400" b="1" dirty="0"/>
              <a:t>app.component.scss</a:t>
            </a:r>
            <a:r>
              <a:rPr lang="en-US" sz="2400" dirty="0"/>
              <a:t> file.</a:t>
            </a:r>
          </a:p>
          <a:p>
            <a:r>
              <a:rPr lang="en-US" sz="2400" dirty="0"/>
              <a:t>Fix the broken unit tests.</a:t>
            </a:r>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27</a:t>
            </a:fld>
            <a:endParaRPr lang="en-US"/>
          </a:p>
        </p:txBody>
      </p:sp>
    </p:spTree>
    <p:extLst>
      <p:ext uri="{BB962C8B-B14F-4D97-AF65-F5344CB8AC3E}">
        <p14:creationId xmlns:p14="http://schemas.microsoft.com/office/powerpoint/2010/main" val="5432053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Add Modularized Camp Site Features</a:t>
            </a:r>
          </a:p>
        </p:txBody>
      </p:sp>
      <p:sp>
        <p:nvSpPr>
          <p:cNvPr id="3" name="Content Placeholder 2"/>
          <p:cNvSpPr>
            <a:spLocks noGrp="1"/>
          </p:cNvSpPr>
          <p:nvPr>
            <p:ph idx="1"/>
          </p:nvPr>
        </p:nvSpPr>
        <p:spPr>
          <a:xfrm>
            <a:off x="1097280" y="1737360"/>
            <a:ext cx="10058400" cy="4023360"/>
          </a:xfrm>
        </p:spPr>
        <p:txBody>
          <a:bodyPr>
            <a:noAutofit/>
          </a:bodyPr>
          <a:lstStyle/>
          <a:p>
            <a:r>
              <a:rPr lang="en-US" sz="3200" dirty="0"/>
              <a:t>You can organize your camp site into self-contained modules that’s can be redistributed to your fellow campers for use in their sites.</a:t>
            </a:r>
          </a:p>
          <a:p>
            <a:r>
              <a:rPr lang="en-US" sz="3200" dirty="0"/>
              <a:t>You could do something like the following:</a:t>
            </a:r>
          </a:p>
          <a:p>
            <a:pPr lvl="1"/>
            <a:r>
              <a:rPr lang="en-US" sz="2800" dirty="0"/>
              <a:t>Add a camp photos search feature using the Flickr API services.</a:t>
            </a:r>
          </a:p>
          <a:p>
            <a:pPr lvl="1"/>
            <a:r>
              <a:rPr lang="en-US" sz="2800" dirty="0"/>
              <a:t>Add a site destination lookup feature using the Google Maps services.</a:t>
            </a:r>
          </a:p>
          <a:p>
            <a:pPr lvl="1"/>
            <a:r>
              <a:rPr lang="en-US" sz="2800" dirty="0"/>
              <a:t>Add a movie trivia feature for game nights using the SWAPI (Star Wars API) services</a:t>
            </a:r>
            <a:r>
              <a:rPr lang="en-US" sz="3000" dirty="0"/>
              <a:t>.</a:t>
            </a:r>
          </a:p>
        </p:txBody>
      </p:sp>
      <p:sp>
        <p:nvSpPr>
          <p:cNvPr id="6" name="Slide Number Placeholder 5"/>
          <p:cNvSpPr>
            <a:spLocks noGrp="1"/>
          </p:cNvSpPr>
          <p:nvPr>
            <p:ph type="sldNum" sz="quarter" idx="12"/>
          </p:nvPr>
        </p:nvSpPr>
        <p:spPr/>
        <p:txBody>
          <a:bodyPr/>
          <a:lstStyle/>
          <a:p>
            <a:fld id="{8D711881-542F-4E86-BA7E-A6C1077FE782}" type="slidenum">
              <a:rPr lang="en-US" smtClean="0"/>
              <a:t>28</a:t>
            </a:fld>
            <a:endParaRPr lang="en-US"/>
          </a:p>
        </p:txBody>
      </p:sp>
    </p:spTree>
    <p:extLst>
      <p:ext uri="{BB962C8B-B14F-4D97-AF65-F5344CB8AC3E}">
        <p14:creationId xmlns:p14="http://schemas.microsoft.com/office/powerpoint/2010/main" val="14584100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Design The Layout Of Your Camp Site</a:t>
            </a:r>
          </a:p>
        </p:txBody>
      </p:sp>
      <p:sp>
        <p:nvSpPr>
          <p:cNvPr id="3" name="Content Placeholder 2"/>
          <p:cNvSpPr>
            <a:spLocks noGrp="1"/>
          </p:cNvSpPr>
          <p:nvPr>
            <p:ph idx="1"/>
          </p:nvPr>
        </p:nvSpPr>
        <p:spPr/>
        <p:txBody>
          <a:bodyPr>
            <a:noAutofit/>
          </a:bodyPr>
          <a:lstStyle/>
          <a:p>
            <a:r>
              <a:rPr lang="en-US" sz="3200" dirty="0"/>
              <a:t>Be responsive to the diversity of your camper’s equipment.</a:t>
            </a:r>
          </a:p>
          <a:p>
            <a:r>
              <a:rPr lang="en-US" sz="3200" dirty="0"/>
              <a:t>Design the camp site container specifications that set the boundaries of your camp site.</a:t>
            </a:r>
          </a:p>
          <a:p>
            <a:r>
              <a:rPr lang="en-US" sz="3200" dirty="0"/>
              <a:t>Design the camp site header (the first thing campers see).</a:t>
            </a:r>
          </a:p>
          <a:p>
            <a:r>
              <a:rPr lang="en-US" sz="3200" dirty="0"/>
              <a:t>Design the camp site footer (the last thing campers see)</a:t>
            </a:r>
          </a:p>
          <a:p>
            <a:r>
              <a:rPr lang="en-US" sz="3200" dirty="0"/>
              <a:t>Design various camp site content styles to suit your campers personal sense of esthetics.</a:t>
            </a:r>
          </a:p>
        </p:txBody>
      </p:sp>
      <p:sp>
        <p:nvSpPr>
          <p:cNvPr id="6" name="Slide Number Placeholder 5"/>
          <p:cNvSpPr>
            <a:spLocks noGrp="1"/>
          </p:cNvSpPr>
          <p:nvPr>
            <p:ph type="sldNum" sz="quarter" idx="12"/>
          </p:nvPr>
        </p:nvSpPr>
        <p:spPr/>
        <p:txBody>
          <a:bodyPr/>
          <a:lstStyle/>
          <a:p>
            <a:fld id="{8D711881-542F-4E86-BA7E-A6C1077FE782}" type="slidenum">
              <a:rPr lang="en-US" smtClean="0"/>
              <a:t>29</a:t>
            </a:fld>
            <a:endParaRPr lang="en-US"/>
          </a:p>
        </p:txBody>
      </p:sp>
    </p:spTree>
    <p:extLst>
      <p:ext uri="{BB962C8B-B14F-4D97-AF65-F5344CB8AC3E}">
        <p14:creationId xmlns:p14="http://schemas.microsoft.com/office/powerpoint/2010/main" val="256293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EB9DC-102B-4F9E-A32F-A3D0A888AF0C}"/>
              </a:ext>
            </a:extLst>
          </p:cNvPr>
          <p:cNvSpPr>
            <a:spLocks noGrp="1"/>
          </p:cNvSpPr>
          <p:nvPr>
            <p:ph type="ctrTitle"/>
          </p:nvPr>
        </p:nvSpPr>
        <p:spPr/>
        <p:txBody>
          <a:bodyPr>
            <a:normAutofit/>
          </a:bodyPr>
          <a:lstStyle/>
          <a:p>
            <a:r>
              <a:rPr lang="en-US" sz="6000" dirty="0"/>
              <a:t>Take Your Angular App Glamping</a:t>
            </a:r>
          </a:p>
        </p:txBody>
      </p:sp>
      <p:sp>
        <p:nvSpPr>
          <p:cNvPr id="3" name="Subtitle 2">
            <a:extLst>
              <a:ext uri="{FF2B5EF4-FFF2-40B4-BE49-F238E27FC236}">
                <a16:creationId xmlns:a16="http://schemas.microsoft.com/office/drawing/2014/main" id="{F643FBCB-5E9F-4F4B-BA6B-6DA816193847}"/>
              </a:ext>
            </a:extLst>
          </p:cNvPr>
          <p:cNvSpPr>
            <a:spLocks noGrp="1"/>
          </p:cNvSpPr>
          <p:nvPr>
            <p:ph type="subTitle" idx="1"/>
          </p:nvPr>
        </p:nvSpPr>
        <p:spPr/>
        <p:txBody>
          <a:bodyPr/>
          <a:lstStyle/>
          <a:p>
            <a:r>
              <a:rPr lang="en-US" dirty="0"/>
              <a:t>Dennis Moon – THAT CONFERENCE August 7</a:t>
            </a:r>
            <a:r>
              <a:rPr lang="en-US" baseline="30000" dirty="0"/>
              <a:t>th</a:t>
            </a:r>
            <a:r>
              <a:rPr lang="en-US" dirty="0"/>
              <a:t>, 2017</a:t>
            </a:r>
          </a:p>
        </p:txBody>
      </p:sp>
    </p:spTree>
    <p:extLst>
      <p:ext uri="{BB962C8B-B14F-4D97-AF65-F5344CB8AC3E}">
        <p14:creationId xmlns:p14="http://schemas.microsoft.com/office/powerpoint/2010/main" val="7815791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A80D6-BE0A-4607-B7CE-34E51467C360}"/>
              </a:ext>
            </a:extLst>
          </p:cNvPr>
          <p:cNvSpPr>
            <a:spLocks noGrp="1"/>
          </p:cNvSpPr>
          <p:nvPr>
            <p:ph type="title"/>
          </p:nvPr>
        </p:nvSpPr>
        <p:spPr/>
        <p:txBody>
          <a:bodyPr/>
          <a:lstStyle/>
          <a:p>
            <a:r>
              <a:rPr lang="en-US" dirty="0"/>
              <a:t>Add Some Nice-To-Have Amenities</a:t>
            </a:r>
          </a:p>
        </p:txBody>
      </p:sp>
      <p:sp>
        <p:nvSpPr>
          <p:cNvPr id="3" name="Content Placeholder 2">
            <a:extLst>
              <a:ext uri="{FF2B5EF4-FFF2-40B4-BE49-F238E27FC236}">
                <a16:creationId xmlns:a16="http://schemas.microsoft.com/office/drawing/2014/main" id="{2D1B0D9C-3BC9-4019-98DD-1C92AC0A803B}"/>
              </a:ext>
            </a:extLst>
          </p:cNvPr>
          <p:cNvSpPr>
            <a:spLocks noGrp="1"/>
          </p:cNvSpPr>
          <p:nvPr>
            <p:ph idx="1"/>
          </p:nvPr>
        </p:nvSpPr>
        <p:spPr/>
        <p:txBody>
          <a:bodyPr/>
          <a:lstStyle/>
          <a:p>
            <a:pPr>
              <a:buFont typeface="Wingdings" panose="05000000000000000000" pitchFamily="2" charset="2"/>
              <a:buChar char="q"/>
            </a:pPr>
            <a:r>
              <a:rPr lang="en-US" sz="3200" dirty="0"/>
              <a:t>Feeling Lazy? Load Those Features On Demand</a:t>
            </a:r>
          </a:p>
          <a:p>
            <a:pPr>
              <a:buFont typeface="Wingdings" panose="05000000000000000000" pitchFamily="2" charset="2"/>
              <a:buChar char="q"/>
            </a:pPr>
            <a:r>
              <a:rPr lang="en-US" sz="3200" dirty="0"/>
              <a:t>Name Your Camp Site Locations</a:t>
            </a:r>
          </a:p>
          <a:p>
            <a:pPr>
              <a:buFont typeface="Wingdings" panose="05000000000000000000" pitchFamily="2" charset="2"/>
              <a:buChar char="q"/>
            </a:pPr>
            <a:r>
              <a:rPr lang="en-US" sz="3200" dirty="0"/>
              <a:t>Update Your Current Camp Site Location</a:t>
            </a:r>
          </a:p>
          <a:p>
            <a:pPr>
              <a:buFont typeface="Wingdings" panose="05000000000000000000" pitchFamily="2" charset="2"/>
              <a:buChar char="q"/>
            </a:pPr>
            <a:r>
              <a:rPr lang="en-US" sz="3200" dirty="0"/>
              <a:t>Provide Directives To Guide Campers</a:t>
            </a:r>
          </a:p>
          <a:p>
            <a:pPr>
              <a:buFont typeface="Wingdings" panose="05000000000000000000" pitchFamily="2" charset="2"/>
              <a:buChar char="q"/>
            </a:pPr>
            <a:r>
              <a:rPr lang="en-US" sz="3200" dirty="0"/>
              <a:t>Let Everyone Know When You're Busy</a:t>
            </a:r>
          </a:p>
          <a:p>
            <a:endParaRPr lang="en-US" dirty="0"/>
          </a:p>
        </p:txBody>
      </p:sp>
    </p:spTree>
    <p:extLst>
      <p:ext uri="{BB962C8B-B14F-4D97-AF65-F5344CB8AC3E}">
        <p14:creationId xmlns:p14="http://schemas.microsoft.com/office/powerpoint/2010/main" val="10251959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Feeling Lazy? </a:t>
            </a:r>
            <a:br>
              <a:rPr lang="en-US" dirty="0"/>
            </a:br>
            <a:r>
              <a:rPr lang="en-US" dirty="0"/>
              <a:t>Load Those Features On Demand</a:t>
            </a:r>
          </a:p>
        </p:txBody>
      </p:sp>
      <p:sp>
        <p:nvSpPr>
          <p:cNvPr id="3" name="Content Placeholder 2"/>
          <p:cNvSpPr>
            <a:spLocks noGrp="1"/>
          </p:cNvSpPr>
          <p:nvPr>
            <p:ph idx="1"/>
          </p:nvPr>
        </p:nvSpPr>
        <p:spPr/>
        <p:txBody>
          <a:bodyPr>
            <a:noAutofit/>
          </a:bodyPr>
          <a:lstStyle/>
          <a:p>
            <a:r>
              <a:rPr lang="en-US" sz="3200" dirty="0"/>
              <a:t>Feature modules allow you to group and load related application features on demand, which helps decrease the application startup time. </a:t>
            </a:r>
          </a:p>
          <a:p>
            <a:r>
              <a:rPr lang="en-US" sz="3200" dirty="0"/>
              <a:t>No need to load everything at once, you should only load what the user expects to see when the app first appears.</a:t>
            </a:r>
          </a:p>
          <a:p>
            <a:r>
              <a:rPr lang="en-US" sz="3200" dirty="0"/>
              <a:t>Lazy loaded feature modules only get loaded when a user navigates to the feature’s route.</a:t>
            </a:r>
          </a:p>
        </p:txBody>
      </p:sp>
      <p:sp>
        <p:nvSpPr>
          <p:cNvPr id="6" name="Slide Number Placeholder 5"/>
          <p:cNvSpPr>
            <a:spLocks noGrp="1"/>
          </p:cNvSpPr>
          <p:nvPr>
            <p:ph type="sldNum" sz="quarter" idx="12"/>
          </p:nvPr>
        </p:nvSpPr>
        <p:spPr/>
        <p:txBody>
          <a:bodyPr/>
          <a:lstStyle/>
          <a:p>
            <a:fld id="{8D711881-542F-4E86-BA7E-A6C1077FE782}" type="slidenum">
              <a:rPr lang="en-US" smtClean="0"/>
              <a:t>31</a:t>
            </a:fld>
            <a:endParaRPr lang="en-US"/>
          </a:p>
        </p:txBody>
      </p:sp>
    </p:spTree>
    <p:extLst>
      <p:ext uri="{BB962C8B-B14F-4D97-AF65-F5344CB8AC3E}">
        <p14:creationId xmlns:p14="http://schemas.microsoft.com/office/powerpoint/2010/main" val="4236802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Name Your Camp Site Locations</a:t>
            </a:r>
          </a:p>
        </p:txBody>
      </p:sp>
      <p:sp>
        <p:nvSpPr>
          <p:cNvPr id="3" name="Content Placeholder 2"/>
          <p:cNvSpPr>
            <a:spLocks noGrp="1"/>
          </p:cNvSpPr>
          <p:nvPr>
            <p:ph idx="1"/>
          </p:nvPr>
        </p:nvSpPr>
        <p:spPr/>
        <p:txBody>
          <a:bodyPr>
            <a:noAutofit/>
          </a:bodyPr>
          <a:lstStyle/>
          <a:p>
            <a:r>
              <a:rPr lang="en-US" sz="2800" dirty="0"/>
              <a:t>You can identify view locations while browsing your camp site. </a:t>
            </a:r>
          </a:p>
          <a:p>
            <a:r>
              <a:rPr lang="en-US" sz="2800" dirty="0"/>
              <a:t>Add a data section with a title property to each camp site route.</a:t>
            </a:r>
          </a:p>
          <a:p>
            <a:r>
              <a:rPr lang="en-US" sz="2800" dirty="0"/>
              <a:t>Do something like the following:</a:t>
            </a:r>
          </a:p>
        </p:txBody>
      </p:sp>
      <p:sp>
        <p:nvSpPr>
          <p:cNvPr id="6" name="Slide Number Placeholder 5"/>
          <p:cNvSpPr>
            <a:spLocks noGrp="1"/>
          </p:cNvSpPr>
          <p:nvPr>
            <p:ph type="sldNum" sz="quarter" idx="12"/>
          </p:nvPr>
        </p:nvSpPr>
        <p:spPr/>
        <p:txBody>
          <a:bodyPr/>
          <a:lstStyle/>
          <a:p>
            <a:fld id="{8D711881-542F-4E86-BA7E-A6C1077FE782}" type="slidenum">
              <a:rPr lang="en-US" smtClean="0"/>
              <a:t>32</a:t>
            </a:fld>
            <a:endParaRPr lang="en-US"/>
          </a:p>
        </p:txBody>
      </p:sp>
      <p:pic>
        <p:nvPicPr>
          <p:cNvPr id="5" name="Picture 2" descr="const routes: Routes &#10;path: ' home' &#10;component: Homecomponent, &#10;data: { &#10;title: 'Welcome! ">
            <a:extLst>
              <a:ext uri="{FF2B5EF4-FFF2-40B4-BE49-F238E27FC236}">
                <a16:creationId xmlns:a16="http://schemas.microsoft.com/office/drawing/2014/main" id="{EB5B7780-BEDE-491A-BFC1-8EC396B50C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7008" y="3596096"/>
            <a:ext cx="4690872" cy="24677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11010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739A8-F92C-4579-9FD3-2C9DD6DF1547}"/>
              </a:ext>
            </a:extLst>
          </p:cNvPr>
          <p:cNvSpPr>
            <a:spLocks noGrp="1"/>
          </p:cNvSpPr>
          <p:nvPr>
            <p:ph type="title"/>
          </p:nvPr>
        </p:nvSpPr>
        <p:spPr/>
        <p:txBody>
          <a:bodyPr/>
          <a:lstStyle/>
          <a:p>
            <a:r>
              <a:rPr lang="en-US" dirty="0"/>
              <a:t>Update Your Current Camp Site Location</a:t>
            </a:r>
          </a:p>
        </p:txBody>
      </p:sp>
      <p:sp>
        <p:nvSpPr>
          <p:cNvPr id="3" name="Content Placeholder 2">
            <a:extLst>
              <a:ext uri="{FF2B5EF4-FFF2-40B4-BE49-F238E27FC236}">
                <a16:creationId xmlns:a16="http://schemas.microsoft.com/office/drawing/2014/main" id="{12F664BF-8E25-4075-97A1-030D6B6EE4A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2007672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Provide Directives To Guide Campers</a:t>
            </a:r>
          </a:p>
        </p:txBody>
      </p:sp>
      <p:sp>
        <p:nvSpPr>
          <p:cNvPr id="3" name="Content Placeholder 2"/>
          <p:cNvSpPr>
            <a:spLocks noGrp="1"/>
          </p:cNvSpPr>
          <p:nvPr>
            <p:ph idx="1"/>
          </p:nvPr>
        </p:nvSpPr>
        <p:spPr/>
        <p:txBody>
          <a:bodyPr>
            <a:noAutofit/>
          </a:bodyPr>
          <a:lstStyle/>
          <a:p>
            <a:r>
              <a:rPr lang="en-US" sz="3200" dirty="0"/>
              <a:t>Issue directives to help your campers correctly fill out their data requisition forms.</a:t>
            </a:r>
          </a:p>
          <a:p>
            <a:r>
              <a:rPr lang="en-US" sz="3200" dirty="0"/>
              <a:t>Examples:</a:t>
            </a:r>
          </a:p>
          <a:p>
            <a:pPr lvl="1"/>
            <a:r>
              <a:rPr lang="en-US" sz="3000" dirty="0"/>
              <a:t>Filter out invalid characters as they are entered into the form fields:</a:t>
            </a:r>
          </a:p>
          <a:p>
            <a:pPr lvl="2"/>
            <a:r>
              <a:rPr lang="en-US" sz="2400" dirty="0"/>
              <a:t>Names, Titles, Numbers, Decimals, Currency, Dates</a:t>
            </a:r>
          </a:p>
          <a:p>
            <a:pPr lvl="1"/>
            <a:r>
              <a:rPr lang="en-US" sz="3000" dirty="0"/>
              <a:t>Fix up and format text input values for display readability</a:t>
            </a:r>
          </a:p>
          <a:p>
            <a:pPr lvl="2"/>
            <a:r>
              <a:rPr lang="en-US" sz="2400" dirty="0"/>
              <a:t>Numbers, Decimals, Currency, Percentages, Dates</a:t>
            </a:r>
          </a:p>
        </p:txBody>
      </p:sp>
      <p:sp>
        <p:nvSpPr>
          <p:cNvPr id="6" name="Slide Number Placeholder 5"/>
          <p:cNvSpPr>
            <a:spLocks noGrp="1"/>
          </p:cNvSpPr>
          <p:nvPr>
            <p:ph type="sldNum" sz="quarter" idx="12"/>
          </p:nvPr>
        </p:nvSpPr>
        <p:spPr/>
        <p:txBody>
          <a:bodyPr/>
          <a:lstStyle/>
          <a:p>
            <a:fld id="{8D711881-542F-4E86-BA7E-A6C1077FE782}" type="slidenum">
              <a:rPr lang="en-US" smtClean="0"/>
              <a:t>34</a:t>
            </a:fld>
            <a:endParaRPr lang="en-US"/>
          </a:p>
        </p:txBody>
      </p:sp>
    </p:spTree>
    <p:extLst>
      <p:ext uri="{BB962C8B-B14F-4D97-AF65-F5344CB8AC3E}">
        <p14:creationId xmlns:p14="http://schemas.microsoft.com/office/powerpoint/2010/main" val="11336178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51248-E3D3-43DA-9606-3AAB786FFC82}"/>
              </a:ext>
            </a:extLst>
          </p:cNvPr>
          <p:cNvSpPr>
            <a:spLocks noGrp="1"/>
          </p:cNvSpPr>
          <p:nvPr>
            <p:ph type="title"/>
          </p:nvPr>
        </p:nvSpPr>
        <p:spPr/>
        <p:txBody>
          <a:bodyPr/>
          <a:lstStyle/>
          <a:p>
            <a:r>
              <a:rPr lang="en-US" dirty="0"/>
              <a:t>Let Everyone Know When You're Busy</a:t>
            </a:r>
          </a:p>
        </p:txBody>
      </p:sp>
      <p:sp>
        <p:nvSpPr>
          <p:cNvPr id="3" name="Content Placeholder 2">
            <a:extLst>
              <a:ext uri="{FF2B5EF4-FFF2-40B4-BE49-F238E27FC236}">
                <a16:creationId xmlns:a16="http://schemas.microsoft.com/office/drawing/2014/main" id="{9BF79CCD-5EE6-4669-8FC5-93CB8A12806C}"/>
              </a:ext>
            </a:extLst>
          </p:cNvPr>
          <p:cNvSpPr>
            <a:spLocks noGrp="1"/>
          </p:cNvSpPr>
          <p:nvPr>
            <p:ph idx="1"/>
          </p:nvPr>
        </p:nvSpPr>
        <p:spPr/>
        <p:txBody>
          <a:bodyPr>
            <a:normAutofit/>
          </a:bodyPr>
          <a:lstStyle/>
          <a:p>
            <a:r>
              <a:rPr lang="en-US" sz="3200" dirty="0"/>
              <a:t>Your campers are always eager to explore the features of your campsite. </a:t>
            </a:r>
          </a:p>
          <a:p>
            <a:r>
              <a:rPr lang="en-US" sz="3200" dirty="0"/>
              <a:t>However, in this day and age of immediate gratification, a camper’s need for immediate feedback is high. They tend to get a little impatient and want to know what’s happening at the camp site.</a:t>
            </a:r>
          </a:p>
          <a:p>
            <a:r>
              <a:rPr lang="en-US" sz="3200" dirty="0"/>
              <a:t>You should let them know when you’re busy and that progress is being made to service their requests. </a:t>
            </a:r>
          </a:p>
        </p:txBody>
      </p:sp>
    </p:spTree>
    <p:extLst>
      <p:ext uri="{BB962C8B-B14F-4D97-AF65-F5344CB8AC3E}">
        <p14:creationId xmlns:p14="http://schemas.microsoft.com/office/powerpoint/2010/main" val="20832896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Don't Have All Your Camp Site Supplies Yet?</a:t>
            </a:r>
            <a:br>
              <a:rPr lang="en-US" dirty="0"/>
            </a:br>
            <a:r>
              <a:rPr lang="en-US" dirty="0"/>
              <a:t>Mock Them Up</a:t>
            </a:r>
          </a:p>
        </p:txBody>
      </p:sp>
      <p:sp>
        <p:nvSpPr>
          <p:cNvPr id="3" name="Content Placeholder 2"/>
          <p:cNvSpPr>
            <a:spLocks noGrp="1"/>
          </p:cNvSpPr>
          <p:nvPr>
            <p:ph idx="1"/>
          </p:nvPr>
        </p:nvSpPr>
        <p:spPr/>
        <p:txBody>
          <a:bodyPr>
            <a:noAutofit/>
          </a:bodyPr>
          <a:lstStyle/>
          <a:p>
            <a:pPr>
              <a:buFont typeface="Wingdings" panose="05000000000000000000" pitchFamily="2" charset="2"/>
              <a:buChar char="q"/>
            </a:pPr>
            <a:r>
              <a:rPr lang="en-US" sz="3200" dirty="0"/>
              <a:t>Generate Mock Data</a:t>
            </a:r>
          </a:p>
          <a:p>
            <a:pPr>
              <a:buFont typeface="Wingdings" panose="05000000000000000000" pitchFamily="2" charset="2"/>
              <a:buChar char="q"/>
            </a:pPr>
            <a:r>
              <a:rPr lang="en-US" sz="3200" dirty="0"/>
              <a:t>Setup A JSON Server</a:t>
            </a:r>
          </a:p>
          <a:p>
            <a:pPr>
              <a:buFont typeface="Wingdings" panose="05000000000000000000" pitchFamily="2" charset="2"/>
              <a:buChar char="q"/>
            </a:pPr>
            <a:r>
              <a:rPr lang="en-US" sz="3200" dirty="0"/>
              <a:t>Use Freely Available Services</a:t>
            </a:r>
          </a:p>
        </p:txBody>
      </p:sp>
      <p:sp>
        <p:nvSpPr>
          <p:cNvPr id="6" name="Slide Number Placeholder 5"/>
          <p:cNvSpPr>
            <a:spLocks noGrp="1"/>
          </p:cNvSpPr>
          <p:nvPr>
            <p:ph type="sldNum" sz="quarter" idx="12"/>
          </p:nvPr>
        </p:nvSpPr>
        <p:spPr/>
        <p:txBody>
          <a:bodyPr/>
          <a:lstStyle/>
          <a:p>
            <a:fld id="{8D711881-542F-4E86-BA7E-A6C1077FE782}" type="slidenum">
              <a:rPr lang="en-US" smtClean="0"/>
              <a:t>36</a:t>
            </a:fld>
            <a:endParaRPr lang="en-US"/>
          </a:p>
        </p:txBody>
      </p:sp>
    </p:spTree>
    <p:extLst>
      <p:ext uri="{BB962C8B-B14F-4D97-AF65-F5344CB8AC3E}">
        <p14:creationId xmlns:p14="http://schemas.microsoft.com/office/powerpoint/2010/main" val="23123212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Generate Mock Data</a:t>
            </a:r>
          </a:p>
        </p:txBody>
      </p:sp>
      <p:sp>
        <p:nvSpPr>
          <p:cNvPr id="3" name="Content Placeholder 2"/>
          <p:cNvSpPr>
            <a:spLocks noGrp="1"/>
          </p:cNvSpPr>
          <p:nvPr>
            <p:ph idx="1"/>
          </p:nvPr>
        </p:nvSpPr>
        <p:spPr/>
        <p:txBody>
          <a:bodyPr>
            <a:noAutofit/>
          </a:bodyPr>
          <a:lstStyle/>
          <a:p>
            <a:r>
              <a:rPr lang="en-US" sz="3200" dirty="0"/>
              <a:t>Here are some online tools you can use to generate mock data in JSON file format:</a:t>
            </a:r>
          </a:p>
          <a:p>
            <a:r>
              <a:rPr lang="en-US" sz="3200" dirty="0">
                <a:hlinkClick r:id="rId2"/>
              </a:rPr>
              <a:t>https://www.mockaroo.com/</a:t>
            </a:r>
            <a:endParaRPr lang="en-US" sz="3200" dirty="0"/>
          </a:p>
          <a:p>
            <a:r>
              <a:rPr lang="en-US" sz="3200" dirty="0">
                <a:hlinkClick r:id="rId3"/>
              </a:rPr>
              <a:t>http://www.json-generator.com/</a:t>
            </a:r>
            <a:endParaRPr lang="en-US" sz="3200" dirty="0"/>
          </a:p>
          <a:p>
            <a:r>
              <a:rPr lang="en-US" sz="3200" dirty="0">
                <a:hlinkClick r:id="rId4"/>
              </a:rPr>
              <a:t>http://www.theonegenerator.com/geradordejson</a:t>
            </a:r>
            <a:endParaRPr lang="en-US" sz="3200" dirty="0"/>
          </a:p>
          <a:p>
            <a:r>
              <a:rPr lang="en-US" sz="3200" dirty="0">
                <a:hlinkClick r:id="rId5"/>
              </a:rPr>
              <a:t>https://www.site24x7.com/tools/json-generator.html</a:t>
            </a:r>
            <a:endParaRPr lang="en-US" sz="3200" dirty="0"/>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37</a:t>
            </a:fld>
            <a:endParaRPr lang="en-US"/>
          </a:p>
        </p:txBody>
      </p:sp>
    </p:spTree>
    <p:extLst>
      <p:ext uri="{BB962C8B-B14F-4D97-AF65-F5344CB8AC3E}">
        <p14:creationId xmlns:p14="http://schemas.microsoft.com/office/powerpoint/2010/main" val="60529092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Use A JSON Server</a:t>
            </a:r>
          </a:p>
        </p:txBody>
      </p:sp>
      <p:sp>
        <p:nvSpPr>
          <p:cNvPr id="3" name="Content Placeholder 2"/>
          <p:cNvSpPr>
            <a:spLocks noGrp="1"/>
          </p:cNvSpPr>
          <p:nvPr>
            <p:ph idx="1"/>
          </p:nvPr>
        </p:nvSpPr>
        <p:spPr/>
        <p:txBody>
          <a:bodyPr>
            <a:noAutofit/>
          </a:bodyPr>
          <a:lstStyle/>
          <a:p>
            <a:r>
              <a:rPr lang="en-US" sz="3200" dirty="0"/>
              <a:t>JSON Server is an npm package that enables you to create a fully functioning RESTful JSON web service using the JSON data file(s) you provide.</a:t>
            </a:r>
          </a:p>
          <a:p>
            <a:r>
              <a:rPr lang="en-US" sz="3200" dirty="0"/>
              <a:t>Located at GitHub:</a:t>
            </a:r>
          </a:p>
          <a:p>
            <a:r>
              <a:rPr lang="en-US" sz="3200" dirty="0">
                <a:hlinkClick r:id="rId2"/>
              </a:rPr>
              <a:t>https://github.com/typicode/json-server</a:t>
            </a:r>
            <a:endParaRPr lang="en-US" sz="3200" dirty="0"/>
          </a:p>
          <a:p>
            <a:r>
              <a:rPr lang="en-US" sz="3200" dirty="0"/>
              <a:t>You can install globally using the following:</a:t>
            </a:r>
          </a:p>
          <a:p>
            <a:r>
              <a:rPr lang="en-US" sz="3200" b="1" dirty="0"/>
              <a:t>npm install -g </a:t>
            </a:r>
            <a:r>
              <a:rPr lang="en-US" sz="3200" b="1" dirty="0" err="1"/>
              <a:t>json</a:t>
            </a:r>
            <a:r>
              <a:rPr lang="en-US" sz="3200" b="1" dirty="0"/>
              <a:t>-server</a:t>
            </a:r>
          </a:p>
        </p:txBody>
      </p:sp>
      <p:sp>
        <p:nvSpPr>
          <p:cNvPr id="6" name="Slide Number Placeholder 5"/>
          <p:cNvSpPr>
            <a:spLocks noGrp="1"/>
          </p:cNvSpPr>
          <p:nvPr>
            <p:ph type="sldNum" sz="quarter" idx="12"/>
          </p:nvPr>
        </p:nvSpPr>
        <p:spPr/>
        <p:txBody>
          <a:bodyPr/>
          <a:lstStyle/>
          <a:p>
            <a:fld id="{8D711881-542F-4E86-BA7E-A6C1077FE782}" type="slidenum">
              <a:rPr lang="en-US" smtClean="0"/>
              <a:t>38</a:t>
            </a:fld>
            <a:endParaRPr lang="en-US"/>
          </a:p>
        </p:txBody>
      </p:sp>
    </p:spTree>
    <p:extLst>
      <p:ext uri="{BB962C8B-B14F-4D97-AF65-F5344CB8AC3E}">
        <p14:creationId xmlns:p14="http://schemas.microsoft.com/office/powerpoint/2010/main" val="17094987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Use Freely Available Services</a:t>
            </a:r>
          </a:p>
        </p:txBody>
      </p:sp>
      <p:sp>
        <p:nvSpPr>
          <p:cNvPr id="3" name="Content Placeholder 2"/>
          <p:cNvSpPr>
            <a:spLocks noGrp="1"/>
          </p:cNvSpPr>
          <p:nvPr>
            <p:ph idx="1"/>
          </p:nvPr>
        </p:nvSpPr>
        <p:spPr/>
        <p:txBody>
          <a:bodyPr>
            <a:noAutofit/>
          </a:bodyPr>
          <a:lstStyle/>
          <a:p>
            <a:r>
              <a:rPr lang="en-US" sz="2400" dirty="0"/>
              <a:t>Search for free web service APIs.</a:t>
            </a:r>
          </a:p>
          <a:p>
            <a:r>
              <a:rPr lang="en-US" sz="2400" dirty="0"/>
              <a:t>Here are some examples:</a:t>
            </a:r>
          </a:p>
          <a:p>
            <a:pPr lvl="1"/>
            <a:r>
              <a:rPr lang="en-US" sz="2200" dirty="0"/>
              <a:t>Flickr (images): </a:t>
            </a:r>
            <a:r>
              <a:rPr lang="en-US" sz="2200" dirty="0">
                <a:hlinkClick r:id="rId2"/>
              </a:rPr>
              <a:t>https://www.flickr.com/services/api/</a:t>
            </a:r>
            <a:endParaRPr lang="en-US" sz="2200" dirty="0"/>
          </a:p>
          <a:p>
            <a:pPr lvl="1"/>
            <a:r>
              <a:rPr lang="en-US" sz="2200" dirty="0"/>
              <a:t>SWAPI (The Star Wars API): </a:t>
            </a:r>
            <a:r>
              <a:rPr lang="en-US" sz="2200" dirty="0">
                <a:hlinkClick r:id="rId3"/>
              </a:rPr>
              <a:t>https://swapi.co/</a:t>
            </a:r>
            <a:endParaRPr lang="en-US" sz="2200" dirty="0"/>
          </a:p>
          <a:p>
            <a:pPr lvl="1"/>
            <a:r>
              <a:rPr lang="en-US" sz="2200" dirty="0"/>
              <a:t>Google Maps: </a:t>
            </a:r>
            <a:r>
              <a:rPr lang="en-US" sz="2200" dirty="0">
                <a:hlinkClick r:id="rId4"/>
              </a:rPr>
              <a:t>https://developers.google.com/maps/</a:t>
            </a:r>
            <a:endParaRPr lang="en-US" sz="2200" dirty="0"/>
          </a:p>
          <a:p>
            <a:pPr lvl="1"/>
            <a:r>
              <a:rPr lang="en-US" sz="2200" dirty="0"/>
              <a:t>YouTube: </a:t>
            </a:r>
            <a:r>
              <a:rPr lang="en-US" sz="2200" dirty="0">
                <a:hlinkClick r:id="rId5"/>
              </a:rPr>
              <a:t>https://developers.google.com/youtube/</a:t>
            </a:r>
            <a:endParaRPr lang="en-US" sz="2200" dirty="0"/>
          </a:p>
          <a:p>
            <a:pPr lvl="1"/>
            <a:r>
              <a:rPr lang="en-US" sz="2200" dirty="0" err="1"/>
              <a:t>OpenWeatherMap</a:t>
            </a:r>
            <a:r>
              <a:rPr lang="en-US" sz="2200" dirty="0"/>
              <a:t>: </a:t>
            </a:r>
            <a:r>
              <a:rPr lang="en-US" sz="2200" dirty="0">
                <a:hlinkClick r:id="rId6"/>
              </a:rPr>
              <a:t>https://openweathermap.org/price</a:t>
            </a:r>
            <a:endParaRPr lang="en-US" sz="2200" dirty="0"/>
          </a:p>
          <a:p>
            <a:r>
              <a:rPr lang="en-US" sz="2400" dirty="0"/>
              <a:t>Here’s a large list of free web services: </a:t>
            </a:r>
          </a:p>
          <a:p>
            <a:pPr lvl="1"/>
            <a:r>
              <a:rPr lang="en-US" sz="2200" dirty="0">
                <a:hlinkClick r:id="rId7"/>
              </a:rPr>
              <a:t>https://www.programmableweb.com/apis/directory</a:t>
            </a:r>
            <a:endParaRPr lang="en-US" sz="2200" dirty="0"/>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39</a:t>
            </a:fld>
            <a:endParaRPr lang="en-US"/>
          </a:p>
        </p:txBody>
      </p:sp>
    </p:spTree>
    <p:extLst>
      <p:ext uri="{BB962C8B-B14F-4D97-AF65-F5344CB8AC3E}">
        <p14:creationId xmlns:p14="http://schemas.microsoft.com/office/powerpoint/2010/main" val="1200358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4" name="Content Placeholder 3" descr="A tent on a wooden table&#10;&#10;Description generated with high confidence">
            <a:extLst>
              <a:ext uri="{FF2B5EF4-FFF2-40B4-BE49-F238E27FC236}">
                <a16:creationId xmlns:a16="http://schemas.microsoft.com/office/drawing/2014/main" id="{874F9B53-F9F4-4606-B950-03669F8B343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9149" b="1"/>
          <a:stretch/>
        </p:blipFill>
        <p:spPr>
          <a:xfrm>
            <a:off x="4639733" y="10"/>
            <a:ext cx="7552266" cy="6857990"/>
          </a:xfrm>
          <a:prstGeom prst="rect">
            <a:avLst/>
          </a:prstGeom>
        </p:spPr>
      </p:pic>
      <p:sp>
        <p:nvSpPr>
          <p:cNvPr id="17" name="Rectangle 1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5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3F1C595-A01B-402A-9FC9-D39138100802}"/>
              </a:ext>
            </a:extLst>
          </p:cNvPr>
          <p:cNvSpPr>
            <a:spLocks noGrp="1"/>
          </p:cNvSpPr>
          <p:nvPr>
            <p:ph type="title"/>
          </p:nvPr>
        </p:nvSpPr>
        <p:spPr>
          <a:xfrm>
            <a:off x="457200" y="484632"/>
            <a:ext cx="3659246" cy="5769864"/>
          </a:xfrm>
        </p:spPr>
        <p:txBody>
          <a:bodyPr vert="horz" lIns="91440" tIns="45720" rIns="91440" bIns="45720" rtlCol="0" anchor="b">
            <a:normAutofit/>
          </a:bodyPr>
          <a:lstStyle/>
          <a:p>
            <a:r>
              <a:rPr lang="en-US" sz="3600" dirty="0">
                <a:solidFill>
                  <a:srgbClr val="FFFFFF"/>
                </a:solidFill>
              </a:rPr>
              <a:t>Glamping is a combination of glamour and camping and describes a style of camping with amenities and, in some cases, resort-style services not usually associated with "traditional" camping.</a:t>
            </a:r>
          </a:p>
        </p:txBody>
      </p:sp>
    </p:spTree>
    <p:extLst>
      <p:ext uri="{BB962C8B-B14F-4D97-AF65-F5344CB8AC3E}">
        <p14:creationId xmlns:p14="http://schemas.microsoft.com/office/powerpoint/2010/main" val="14828214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Optimize Your Camp Site Resources</a:t>
            </a:r>
          </a:p>
        </p:txBody>
      </p:sp>
      <p:sp>
        <p:nvSpPr>
          <p:cNvPr id="3" name="Content Placeholder 2"/>
          <p:cNvSpPr>
            <a:spLocks noGrp="1"/>
          </p:cNvSpPr>
          <p:nvPr>
            <p:ph idx="1"/>
          </p:nvPr>
        </p:nvSpPr>
        <p:spPr/>
        <p:txBody>
          <a:bodyPr>
            <a:noAutofit/>
          </a:bodyPr>
          <a:lstStyle/>
          <a:p>
            <a:pPr>
              <a:buFont typeface="Wingdings" panose="05000000000000000000" pitchFamily="2" charset="2"/>
              <a:buChar char="q"/>
            </a:pPr>
            <a:r>
              <a:rPr lang="en-US" sz="3200" dirty="0"/>
              <a:t>Reduce The Size Of Your Images</a:t>
            </a:r>
          </a:p>
          <a:p>
            <a:pPr>
              <a:buFont typeface="Wingdings" panose="05000000000000000000" pitchFamily="2" charset="2"/>
              <a:buChar char="q"/>
            </a:pPr>
            <a:r>
              <a:rPr lang="en-US" sz="3200" dirty="0"/>
              <a:t>Sprites Reduce Site Downloads</a:t>
            </a:r>
          </a:p>
          <a:p>
            <a:pPr>
              <a:buFont typeface="Wingdings" panose="05000000000000000000" pitchFamily="2" charset="2"/>
              <a:buChar char="q"/>
            </a:pPr>
            <a:r>
              <a:rPr lang="en-US" sz="3200" dirty="0"/>
              <a:t>Bring Along The High Quality Lightweight Gear</a:t>
            </a:r>
          </a:p>
          <a:p>
            <a:pPr>
              <a:buFont typeface="Wingdings" panose="05000000000000000000" pitchFamily="2" charset="2"/>
              <a:buChar char="q"/>
            </a:pPr>
            <a:r>
              <a:rPr lang="en-US" sz="3200" dirty="0"/>
              <a:t>Minimize Your Site Resources</a:t>
            </a:r>
          </a:p>
          <a:p>
            <a:pPr>
              <a:buFont typeface="Wingdings" panose="05000000000000000000" pitchFamily="2" charset="2"/>
              <a:buChar char="q"/>
            </a:pPr>
            <a:r>
              <a:rPr lang="en-US" sz="3200" dirty="0"/>
              <a:t>Build Your Own Custom Font Sets</a:t>
            </a:r>
          </a:p>
        </p:txBody>
      </p:sp>
      <p:sp>
        <p:nvSpPr>
          <p:cNvPr id="6" name="Slide Number Placeholder 5"/>
          <p:cNvSpPr>
            <a:spLocks noGrp="1"/>
          </p:cNvSpPr>
          <p:nvPr>
            <p:ph type="sldNum" sz="quarter" idx="12"/>
          </p:nvPr>
        </p:nvSpPr>
        <p:spPr/>
        <p:txBody>
          <a:bodyPr/>
          <a:lstStyle/>
          <a:p>
            <a:fld id="{8D711881-542F-4E86-BA7E-A6C1077FE782}" type="slidenum">
              <a:rPr lang="en-US" smtClean="0"/>
              <a:t>40</a:t>
            </a:fld>
            <a:endParaRPr lang="en-US"/>
          </a:p>
        </p:txBody>
      </p:sp>
    </p:spTree>
    <p:extLst>
      <p:ext uri="{BB962C8B-B14F-4D97-AF65-F5344CB8AC3E}">
        <p14:creationId xmlns:p14="http://schemas.microsoft.com/office/powerpoint/2010/main" val="28035806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Reduce The Size Of Your Images</a:t>
            </a:r>
          </a:p>
        </p:txBody>
      </p:sp>
      <p:sp>
        <p:nvSpPr>
          <p:cNvPr id="3" name="Content Placeholder 2"/>
          <p:cNvSpPr>
            <a:spLocks noGrp="1"/>
          </p:cNvSpPr>
          <p:nvPr>
            <p:ph idx="1"/>
          </p:nvPr>
        </p:nvSpPr>
        <p:spPr/>
        <p:txBody>
          <a:bodyPr>
            <a:noAutofit/>
          </a:bodyPr>
          <a:lstStyle/>
          <a:p>
            <a:r>
              <a:rPr lang="en-US" sz="2400" dirty="0"/>
              <a:t>Bitmap images, especially PNG images, are often much large than they need to be. You can reduce the total byte size of your images by running them through an optimizer process.</a:t>
            </a:r>
          </a:p>
          <a:p>
            <a:r>
              <a:rPr lang="en-US" sz="2400" dirty="0"/>
              <a:t>Here are some image optimizers for you to explore:</a:t>
            </a:r>
          </a:p>
          <a:p>
            <a:r>
              <a:rPr lang="en-US" b="1" dirty="0" err="1"/>
              <a:t>nQuant</a:t>
            </a:r>
            <a:endParaRPr lang="en-US" b="1" dirty="0"/>
          </a:p>
          <a:p>
            <a:r>
              <a:rPr lang="en-US" u="sng" dirty="0">
                <a:hlinkClick r:id="rId2"/>
              </a:rPr>
              <a:t>https://nquant.codeplex.com/</a:t>
            </a:r>
            <a:endParaRPr lang="en-US" dirty="0"/>
          </a:p>
          <a:p>
            <a:r>
              <a:rPr lang="en-US" b="1" dirty="0" err="1"/>
              <a:t>PNGCrush</a:t>
            </a:r>
            <a:endParaRPr lang="en-US" b="1" dirty="0"/>
          </a:p>
          <a:p>
            <a:r>
              <a:rPr lang="en-US" u="sng" dirty="0">
                <a:hlinkClick r:id="rId3"/>
              </a:rPr>
              <a:t>http://pngcrush.com/</a:t>
            </a:r>
            <a:endParaRPr lang="en-US" dirty="0"/>
          </a:p>
          <a:p>
            <a:r>
              <a:rPr lang="en-US" b="1" dirty="0" err="1"/>
              <a:t>PNGGauntlet</a:t>
            </a:r>
            <a:endParaRPr lang="en-US" b="1" dirty="0"/>
          </a:p>
          <a:p>
            <a:r>
              <a:rPr lang="en-US" u="sng" dirty="0">
                <a:hlinkClick r:id="rId4"/>
              </a:rPr>
              <a:t>https://pnggauntlet.com/</a:t>
            </a:r>
            <a:endParaRPr lang="en-US" dirty="0"/>
          </a:p>
          <a:p>
            <a:endParaRPr lang="en-US" b="1" dirty="0"/>
          </a:p>
        </p:txBody>
      </p:sp>
      <p:sp>
        <p:nvSpPr>
          <p:cNvPr id="6" name="Slide Number Placeholder 5"/>
          <p:cNvSpPr>
            <a:spLocks noGrp="1"/>
          </p:cNvSpPr>
          <p:nvPr>
            <p:ph type="sldNum" sz="quarter" idx="12"/>
          </p:nvPr>
        </p:nvSpPr>
        <p:spPr/>
        <p:txBody>
          <a:bodyPr/>
          <a:lstStyle/>
          <a:p>
            <a:fld id="{8D711881-542F-4E86-BA7E-A6C1077FE782}" type="slidenum">
              <a:rPr lang="en-US" smtClean="0"/>
              <a:t>41</a:t>
            </a:fld>
            <a:endParaRPr lang="en-US"/>
          </a:p>
        </p:txBody>
      </p:sp>
    </p:spTree>
    <p:extLst>
      <p:ext uri="{BB962C8B-B14F-4D97-AF65-F5344CB8AC3E}">
        <p14:creationId xmlns:p14="http://schemas.microsoft.com/office/powerpoint/2010/main" val="20774635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Sprites Reduce Total Site Downloads</a:t>
            </a:r>
          </a:p>
        </p:txBody>
      </p:sp>
      <p:sp>
        <p:nvSpPr>
          <p:cNvPr id="3" name="Content Placeholder 2"/>
          <p:cNvSpPr>
            <a:spLocks noGrp="1"/>
          </p:cNvSpPr>
          <p:nvPr>
            <p:ph idx="1"/>
          </p:nvPr>
        </p:nvSpPr>
        <p:spPr/>
        <p:txBody>
          <a:bodyPr>
            <a:noAutofit/>
          </a:bodyPr>
          <a:lstStyle/>
          <a:p>
            <a:r>
              <a:rPr lang="en-US" sz="2800" dirty="0"/>
              <a:t>Combining your icons into a single sprite file can significantly reduce the number of downloads when your site loads in a browser.</a:t>
            </a:r>
          </a:p>
          <a:p>
            <a:r>
              <a:rPr lang="en-US" sz="2800" dirty="0"/>
              <a:t>Most browsers only support 5 to 6 concurrent file downloads, and wait until all files have completely finished downloading before getting the next set of files to download.</a:t>
            </a:r>
          </a:p>
          <a:p>
            <a:r>
              <a:rPr lang="en-US" sz="2800" dirty="0"/>
              <a:t>Here are some sprite generators for you to explore:</a:t>
            </a:r>
          </a:p>
          <a:p>
            <a:r>
              <a:rPr lang="en-US" sz="2800" u="sng" dirty="0">
                <a:hlinkClick r:id="rId2"/>
              </a:rPr>
              <a:t>https://spritegenerator.codeplex.com/</a:t>
            </a:r>
            <a:r>
              <a:rPr lang="en-US" sz="2800" dirty="0"/>
              <a:t> </a:t>
            </a:r>
          </a:p>
          <a:p>
            <a:r>
              <a:rPr lang="en-US" sz="2800" u="sng" dirty="0">
                <a:hlinkClick r:id="rId3"/>
              </a:rPr>
              <a:t>http://spritegen.website-performance.org/</a:t>
            </a:r>
            <a:endParaRPr lang="en-US" sz="2800" dirty="0"/>
          </a:p>
          <a:p>
            <a:r>
              <a:rPr lang="en-US" dirty="0"/>
              <a:t> </a:t>
            </a:r>
          </a:p>
        </p:txBody>
      </p:sp>
      <p:sp>
        <p:nvSpPr>
          <p:cNvPr id="6" name="Slide Number Placeholder 5"/>
          <p:cNvSpPr>
            <a:spLocks noGrp="1"/>
          </p:cNvSpPr>
          <p:nvPr>
            <p:ph type="sldNum" sz="quarter" idx="12"/>
          </p:nvPr>
        </p:nvSpPr>
        <p:spPr/>
        <p:txBody>
          <a:bodyPr/>
          <a:lstStyle/>
          <a:p>
            <a:fld id="{8D711881-542F-4E86-BA7E-A6C1077FE782}" type="slidenum">
              <a:rPr lang="en-US" smtClean="0"/>
              <a:t>42</a:t>
            </a:fld>
            <a:endParaRPr lang="en-US"/>
          </a:p>
        </p:txBody>
      </p:sp>
    </p:spTree>
    <p:extLst>
      <p:ext uri="{BB962C8B-B14F-4D97-AF65-F5344CB8AC3E}">
        <p14:creationId xmlns:p14="http://schemas.microsoft.com/office/powerpoint/2010/main" val="29636728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Bring Along The High Quality,</a:t>
            </a:r>
            <a:br>
              <a:rPr lang="en-US" dirty="0"/>
            </a:br>
            <a:r>
              <a:rPr lang="en-US" dirty="0"/>
              <a:t>Lightweight Gear</a:t>
            </a:r>
          </a:p>
        </p:txBody>
      </p:sp>
      <p:sp>
        <p:nvSpPr>
          <p:cNvPr id="3" name="Content Placeholder 2"/>
          <p:cNvSpPr>
            <a:spLocks noGrp="1"/>
          </p:cNvSpPr>
          <p:nvPr>
            <p:ph idx="1"/>
          </p:nvPr>
        </p:nvSpPr>
        <p:spPr/>
        <p:txBody>
          <a:bodyPr>
            <a:noAutofit/>
          </a:bodyPr>
          <a:lstStyle/>
          <a:p>
            <a:r>
              <a:rPr lang="en-US" sz="2400" dirty="0"/>
              <a:t>SVG, or </a:t>
            </a:r>
            <a:r>
              <a:rPr lang="en-US" sz="2400" i="1" dirty="0"/>
              <a:t>Scalable Vector Graphics, </a:t>
            </a:r>
            <a:r>
              <a:rPr lang="en-US" sz="2400" dirty="0"/>
              <a:t>offers a way to do full resolution graphical elements, no matter what size screen, what zoom level, or what resolution your user's device has.</a:t>
            </a:r>
          </a:p>
          <a:p>
            <a:r>
              <a:rPr lang="en-US" sz="2400" dirty="0"/>
              <a:t>With SVG files you can actually style shapes with CSS, and make them interactive with JavaScript by attaching event handlers to SVG nodes. </a:t>
            </a:r>
          </a:p>
          <a:p>
            <a:r>
              <a:rPr lang="en-US" sz="2400" dirty="0"/>
              <a:t>They can be significantly smaller than an equivalent resolution bitmap image.</a:t>
            </a:r>
          </a:p>
          <a:p>
            <a:r>
              <a:rPr lang="en-US" sz="2400" dirty="0"/>
              <a:t>Ture Story: I once worked on a project where the initially produced PNG graphic was over 2MB in size. We refactored the image as an SVG graphic, and its size was reduced to just over 37KB. That was a 98% reduction in download size of the graphic file.</a:t>
            </a:r>
          </a:p>
        </p:txBody>
      </p:sp>
      <p:sp>
        <p:nvSpPr>
          <p:cNvPr id="6" name="Slide Number Placeholder 5"/>
          <p:cNvSpPr>
            <a:spLocks noGrp="1"/>
          </p:cNvSpPr>
          <p:nvPr>
            <p:ph type="sldNum" sz="quarter" idx="12"/>
          </p:nvPr>
        </p:nvSpPr>
        <p:spPr/>
        <p:txBody>
          <a:bodyPr/>
          <a:lstStyle/>
          <a:p>
            <a:fld id="{8D711881-542F-4E86-BA7E-A6C1077FE782}" type="slidenum">
              <a:rPr lang="en-US" smtClean="0"/>
              <a:t>43</a:t>
            </a:fld>
            <a:endParaRPr lang="en-US" dirty="0"/>
          </a:p>
        </p:txBody>
      </p:sp>
    </p:spTree>
    <p:extLst>
      <p:ext uri="{BB962C8B-B14F-4D97-AF65-F5344CB8AC3E}">
        <p14:creationId xmlns:p14="http://schemas.microsoft.com/office/powerpoint/2010/main" val="9290859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Minimize Your Site Resources</a:t>
            </a:r>
          </a:p>
        </p:txBody>
      </p:sp>
      <p:sp>
        <p:nvSpPr>
          <p:cNvPr id="3" name="Content Placeholder 2"/>
          <p:cNvSpPr>
            <a:spLocks noGrp="1"/>
          </p:cNvSpPr>
          <p:nvPr>
            <p:ph idx="1"/>
          </p:nvPr>
        </p:nvSpPr>
        <p:spPr/>
        <p:txBody>
          <a:bodyPr>
            <a:noAutofit/>
          </a:bodyPr>
          <a:lstStyle/>
          <a:p>
            <a:r>
              <a:rPr lang="en-US" dirty="0"/>
              <a:t>In addition to commenting out the unwanted Bootstrap styles from being compiled into your camp site stylesheet, you have other means available to you via the angular-cli command line tool to squeeze more unused stuff out of your final build file results.</a:t>
            </a:r>
          </a:p>
          <a:p>
            <a:r>
              <a:rPr lang="en-US" dirty="0"/>
              <a:t>To do a production build, you must add the –prod argument to the angular-cli command line call, like the following:</a:t>
            </a:r>
          </a:p>
          <a:p>
            <a:r>
              <a:rPr lang="en-US" b="1" dirty="0"/>
              <a:t>ng build –prod</a:t>
            </a:r>
          </a:p>
          <a:p>
            <a:r>
              <a:rPr lang="en-US" dirty="0"/>
              <a:t>The angular-cli tool ensures all builds make use of bundling and limited tree-shaking, </a:t>
            </a:r>
            <a:br>
              <a:rPr lang="en-US" dirty="0"/>
            </a:br>
            <a:r>
              <a:rPr lang="en-US" dirty="0"/>
              <a:t>while --prod builds also run limited dead code elimination via </a:t>
            </a:r>
            <a:r>
              <a:rPr lang="en-US" dirty="0" err="1"/>
              <a:t>UglifyJS</a:t>
            </a:r>
            <a:r>
              <a:rPr lang="en-US" dirty="0"/>
              <a:t>.</a:t>
            </a:r>
          </a:p>
          <a:p>
            <a:r>
              <a:rPr lang="en-US" dirty="0"/>
              <a:t>Resources in CSS, such as images and fonts, will be copied over automatically as part of a build. If a resource is less than 10kb it will also be in-lined.</a:t>
            </a:r>
          </a:p>
        </p:txBody>
      </p:sp>
      <p:sp>
        <p:nvSpPr>
          <p:cNvPr id="6" name="Slide Number Placeholder 5"/>
          <p:cNvSpPr>
            <a:spLocks noGrp="1"/>
          </p:cNvSpPr>
          <p:nvPr>
            <p:ph type="sldNum" sz="quarter" idx="12"/>
          </p:nvPr>
        </p:nvSpPr>
        <p:spPr/>
        <p:txBody>
          <a:bodyPr/>
          <a:lstStyle/>
          <a:p>
            <a:fld id="{8D711881-542F-4E86-BA7E-A6C1077FE782}" type="slidenum">
              <a:rPr lang="en-US" smtClean="0"/>
              <a:t>44</a:t>
            </a:fld>
            <a:endParaRPr lang="en-US" dirty="0"/>
          </a:p>
        </p:txBody>
      </p:sp>
    </p:spTree>
    <p:extLst>
      <p:ext uri="{BB962C8B-B14F-4D97-AF65-F5344CB8AC3E}">
        <p14:creationId xmlns:p14="http://schemas.microsoft.com/office/powerpoint/2010/main" val="32554259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48543-967F-4090-858C-5FB2AC7A5D2D}"/>
              </a:ext>
            </a:extLst>
          </p:cNvPr>
          <p:cNvSpPr>
            <a:spLocks noGrp="1"/>
          </p:cNvSpPr>
          <p:nvPr>
            <p:ph type="title"/>
          </p:nvPr>
        </p:nvSpPr>
        <p:spPr/>
        <p:txBody>
          <a:bodyPr/>
          <a:lstStyle/>
          <a:p>
            <a:r>
              <a:rPr lang="en-US" dirty="0"/>
              <a:t>Build Your Own Custom Font Sets</a:t>
            </a:r>
          </a:p>
        </p:txBody>
      </p:sp>
      <p:sp>
        <p:nvSpPr>
          <p:cNvPr id="3" name="Content Placeholder 2">
            <a:extLst>
              <a:ext uri="{FF2B5EF4-FFF2-40B4-BE49-F238E27FC236}">
                <a16:creationId xmlns:a16="http://schemas.microsoft.com/office/drawing/2014/main" id="{83A1D588-3C9B-475F-B988-1496C5975333}"/>
              </a:ext>
            </a:extLst>
          </p:cNvPr>
          <p:cNvSpPr>
            <a:spLocks noGrp="1"/>
          </p:cNvSpPr>
          <p:nvPr>
            <p:ph idx="1"/>
          </p:nvPr>
        </p:nvSpPr>
        <p:spPr/>
        <p:txBody>
          <a:bodyPr>
            <a:normAutofit fontScale="92500" lnSpcReduction="10000"/>
          </a:bodyPr>
          <a:lstStyle/>
          <a:p>
            <a:r>
              <a:rPr lang="en-US" sz="2600" dirty="0"/>
              <a:t>Icon fonts have many advantages with the biggest being their free scalability to any size, while at the same time reducing server requests to an absolute minimum. However, you will not need the whole font set, and you may need icons from different font sets. Font generators can help you with both of these challenges by producing custom fonts sets and CSS. Here are some examples:</a:t>
            </a:r>
          </a:p>
          <a:p>
            <a:r>
              <a:rPr lang="en-US" b="1" dirty="0" err="1"/>
              <a:t>IcoMoon</a:t>
            </a:r>
            <a:endParaRPr lang="en-US" b="1" dirty="0"/>
          </a:p>
          <a:p>
            <a:r>
              <a:rPr lang="en-US" dirty="0">
                <a:hlinkClick r:id="rId2"/>
              </a:rPr>
              <a:t>https://icomoon.io/</a:t>
            </a:r>
            <a:endParaRPr lang="en-US" dirty="0"/>
          </a:p>
          <a:p>
            <a:r>
              <a:rPr lang="en-US" b="1" dirty="0" err="1"/>
              <a:t>Fontello</a:t>
            </a:r>
            <a:endParaRPr lang="en-US" b="1" dirty="0"/>
          </a:p>
          <a:p>
            <a:r>
              <a:rPr lang="en-US" dirty="0">
                <a:hlinkClick r:id="rId3"/>
              </a:rPr>
              <a:t>http://fontello.com/</a:t>
            </a:r>
            <a:endParaRPr lang="en-US" dirty="0"/>
          </a:p>
          <a:p>
            <a:r>
              <a:rPr lang="en-US" b="1" dirty="0" err="1"/>
              <a:t>Fontastic</a:t>
            </a:r>
            <a:endParaRPr lang="en-US" b="1" dirty="0"/>
          </a:p>
          <a:p>
            <a:r>
              <a:rPr lang="en-US" dirty="0">
                <a:hlinkClick r:id="rId4"/>
              </a:rPr>
              <a:t>http://fontastic.me/</a:t>
            </a:r>
            <a:endParaRPr lang="en-US" dirty="0"/>
          </a:p>
        </p:txBody>
      </p:sp>
    </p:spTree>
    <p:extLst>
      <p:ext uri="{BB962C8B-B14F-4D97-AF65-F5344CB8AC3E}">
        <p14:creationId xmlns:p14="http://schemas.microsoft.com/office/powerpoint/2010/main" val="1115112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Extra Camp Site Tasks</a:t>
            </a:r>
          </a:p>
        </p:txBody>
      </p:sp>
      <p:sp>
        <p:nvSpPr>
          <p:cNvPr id="3" name="Content Placeholder 2"/>
          <p:cNvSpPr>
            <a:spLocks noGrp="1"/>
          </p:cNvSpPr>
          <p:nvPr>
            <p:ph idx="1"/>
          </p:nvPr>
        </p:nvSpPr>
        <p:spPr/>
        <p:txBody>
          <a:bodyPr>
            <a:noAutofit/>
          </a:bodyPr>
          <a:lstStyle/>
          <a:p>
            <a:pPr>
              <a:buFont typeface="Wingdings" panose="05000000000000000000" pitchFamily="2" charset="2"/>
              <a:buChar char="q"/>
            </a:pPr>
            <a:r>
              <a:rPr lang="en-US" sz="3200" dirty="0"/>
              <a:t>Monitor Camp Site Usage And Report Issues</a:t>
            </a:r>
          </a:p>
          <a:p>
            <a:pPr>
              <a:buFont typeface="Wingdings" panose="05000000000000000000" pitchFamily="2" charset="2"/>
              <a:buChar char="q"/>
            </a:pPr>
            <a:r>
              <a:rPr lang="en-US" sz="3200" dirty="0"/>
              <a:t>A Simple ASP.NET Core Site To Host Your Angular SPA</a:t>
            </a:r>
          </a:p>
        </p:txBody>
      </p:sp>
      <p:sp>
        <p:nvSpPr>
          <p:cNvPr id="6" name="Slide Number Placeholder 5"/>
          <p:cNvSpPr>
            <a:spLocks noGrp="1"/>
          </p:cNvSpPr>
          <p:nvPr>
            <p:ph type="sldNum" sz="quarter" idx="12"/>
          </p:nvPr>
        </p:nvSpPr>
        <p:spPr/>
        <p:txBody>
          <a:bodyPr/>
          <a:lstStyle/>
          <a:p>
            <a:fld id="{8D711881-542F-4E86-BA7E-A6C1077FE782}" type="slidenum">
              <a:rPr lang="en-US" smtClean="0"/>
              <a:t>46</a:t>
            </a:fld>
            <a:endParaRPr lang="en-US" dirty="0"/>
          </a:p>
        </p:txBody>
      </p:sp>
    </p:spTree>
    <p:extLst>
      <p:ext uri="{BB962C8B-B14F-4D97-AF65-F5344CB8AC3E}">
        <p14:creationId xmlns:p14="http://schemas.microsoft.com/office/powerpoint/2010/main" val="18406528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Monitor Camp Site Usage </a:t>
            </a:r>
            <a:br>
              <a:rPr lang="en-US" dirty="0"/>
            </a:br>
            <a:r>
              <a:rPr lang="en-US" dirty="0"/>
              <a:t>And Report Issues</a:t>
            </a:r>
          </a:p>
        </p:txBody>
      </p:sp>
      <p:sp>
        <p:nvSpPr>
          <p:cNvPr id="3" name="Content Placeholder 2"/>
          <p:cNvSpPr>
            <a:spLocks noGrp="1"/>
          </p:cNvSpPr>
          <p:nvPr>
            <p:ph idx="1"/>
          </p:nvPr>
        </p:nvSpPr>
        <p:spPr/>
        <p:txBody>
          <a:bodyPr>
            <a:noAutofit/>
          </a:bodyPr>
          <a:lstStyle/>
          <a:p>
            <a:r>
              <a:rPr lang="en-US" sz="2400" b="1" dirty="0"/>
              <a:t>Track.js</a:t>
            </a:r>
          </a:p>
          <a:p>
            <a:r>
              <a:rPr lang="en-US" sz="2400" dirty="0">
                <a:hlinkClick r:id="rId2"/>
              </a:rPr>
              <a:t>https://trackjs.com/</a:t>
            </a:r>
            <a:endParaRPr lang="en-US" sz="2400" dirty="0"/>
          </a:p>
          <a:p>
            <a:r>
              <a:rPr lang="en-US" sz="2400" dirty="0"/>
              <a:t>Helps you track and resolve client-side errors.</a:t>
            </a:r>
          </a:p>
          <a:p>
            <a:r>
              <a:rPr lang="en-US" sz="2400" b="1" dirty="0"/>
              <a:t>Application Insights for web pages</a:t>
            </a:r>
          </a:p>
          <a:p>
            <a:r>
              <a:rPr lang="en-US" sz="2400" dirty="0"/>
              <a:t>Find out about the performance and usage of your web page or app, get timings of page loads and AJAX calls, counts and details of browser exceptions and AJAX failures, as well as users and session counts.</a:t>
            </a:r>
          </a:p>
          <a:p>
            <a:r>
              <a:rPr lang="en-US" sz="2400" dirty="0">
                <a:hlinkClick r:id="rId3"/>
              </a:rPr>
              <a:t>https://docs.microsoft.com/en-us/azure/application-insights/app-insights-javascript</a:t>
            </a:r>
            <a:endParaRPr lang="en-US" sz="2400" dirty="0"/>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47</a:t>
            </a:fld>
            <a:endParaRPr lang="en-US" dirty="0"/>
          </a:p>
        </p:txBody>
      </p:sp>
    </p:spTree>
    <p:extLst>
      <p:ext uri="{BB962C8B-B14F-4D97-AF65-F5344CB8AC3E}">
        <p14:creationId xmlns:p14="http://schemas.microsoft.com/office/powerpoint/2010/main" val="192863582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 Simple ASP.NET Core Site </a:t>
            </a:r>
            <a:br>
              <a:rPr lang="en-US" dirty="0"/>
            </a:br>
            <a:r>
              <a:rPr lang="en-US" dirty="0"/>
              <a:t>To Host Your Angular SPA</a:t>
            </a:r>
          </a:p>
        </p:txBody>
      </p:sp>
      <p:sp>
        <p:nvSpPr>
          <p:cNvPr id="3" name="Content Placeholder 2"/>
          <p:cNvSpPr>
            <a:spLocks noGrp="1"/>
          </p:cNvSpPr>
          <p:nvPr>
            <p:ph idx="1"/>
          </p:nvPr>
        </p:nvSpPr>
        <p:spPr/>
        <p:txBody>
          <a:bodyPr>
            <a:noAutofit/>
          </a:bodyPr>
          <a:lstStyle/>
          <a:p>
            <a:r>
              <a:rPr lang="en-US" sz="3200" dirty="0"/>
              <a:t>See example in my GitHub repository:</a:t>
            </a:r>
          </a:p>
          <a:p>
            <a:endParaRPr lang="en-US" dirty="0"/>
          </a:p>
        </p:txBody>
      </p:sp>
      <p:sp>
        <p:nvSpPr>
          <p:cNvPr id="6" name="Slide Number Placeholder 5"/>
          <p:cNvSpPr>
            <a:spLocks noGrp="1"/>
          </p:cNvSpPr>
          <p:nvPr>
            <p:ph type="sldNum" sz="quarter" idx="12"/>
          </p:nvPr>
        </p:nvSpPr>
        <p:spPr/>
        <p:txBody>
          <a:bodyPr/>
          <a:lstStyle/>
          <a:p>
            <a:fld id="{8D711881-542F-4E86-BA7E-A6C1077FE782}" type="slidenum">
              <a:rPr lang="en-US" smtClean="0"/>
              <a:t>48</a:t>
            </a:fld>
            <a:endParaRPr lang="en-US" dirty="0"/>
          </a:p>
        </p:txBody>
      </p:sp>
    </p:spTree>
    <p:extLst>
      <p:ext uri="{BB962C8B-B14F-4D97-AF65-F5344CB8AC3E}">
        <p14:creationId xmlns:p14="http://schemas.microsoft.com/office/powerpoint/2010/main" val="12180770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F0B9A-3B5D-4DA5-9CC3-F2FC07740D66}"/>
              </a:ext>
            </a:extLst>
          </p:cNvPr>
          <p:cNvSpPr>
            <a:spLocks noGrp="1"/>
          </p:cNvSpPr>
          <p:nvPr>
            <p:ph type="title"/>
          </p:nvPr>
        </p:nvSpPr>
        <p:spPr/>
        <p:txBody>
          <a:bodyPr/>
          <a:lstStyle/>
          <a:p>
            <a:r>
              <a:rPr lang="en-US" dirty="0"/>
              <a:t>Camp Comfy Cookbook</a:t>
            </a:r>
          </a:p>
        </p:txBody>
      </p:sp>
      <p:sp>
        <p:nvSpPr>
          <p:cNvPr id="3" name="Content Placeholder 2">
            <a:extLst>
              <a:ext uri="{FF2B5EF4-FFF2-40B4-BE49-F238E27FC236}">
                <a16:creationId xmlns:a16="http://schemas.microsoft.com/office/drawing/2014/main" id="{E097F796-4677-490B-85F8-B1CA191490A3}"/>
              </a:ext>
            </a:extLst>
          </p:cNvPr>
          <p:cNvSpPr>
            <a:spLocks noGrp="1"/>
          </p:cNvSpPr>
          <p:nvPr>
            <p:ph idx="1"/>
          </p:nvPr>
        </p:nvSpPr>
        <p:spPr/>
        <p:txBody>
          <a:bodyPr/>
          <a:lstStyle/>
          <a:p>
            <a:r>
              <a:rPr lang="en-US" dirty="0"/>
              <a:t>Coming Soon…</a:t>
            </a:r>
          </a:p>
        </p:txBody>
      </p:sp>
    </p:spTree>
    <p:extLst>
      <p:ext uri="{BB962C8B-B14F-4D97-AF65-F5344CB8AC3E}">
        <p14:creationId xmlns:p14="http://schemas.microsoft.com/office/powerpoint/2010/main" val="3734732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F44394-F1EB-49AC-AF5E-EC4E94B22D70}"/>
              </a:ext>
            </a:extLst>
          </p:cNvPr>
          <p:cNvSpPr>
            <a:spLocks noGrp="1"/>
          </p:cNvSpPr>
          <p:nvPr>
            <p:ph type="title"/>
          </p:nvPr>
        </p:nvSpPr>
        <p:spPr/>
        <p:txBody>
          <a:bodyPr/>
          <a:lstStyle/>
          <a:p>
            <a:endParaRPr lang="en-US" dirty="0"/>
          </a:p>
        </p:txBody>
      </p:sp>
      <p:pic>
        <p:nvPicPr>
          <p:cNvPr id="8" name="Content Placeholder 7">
            <a:extLst>
              <a:ext uri="{FF2B5EF4-FFF2-40B4-BE49-F238E27FC236}">
                <a16:creationId xmlns:a16="http://schemas.microsoft.com/office/drawing/2014/main" id="{DF5683BE-05E0-4CA2-ADB5-7F361B553A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525774"/>
            <a:ext cx="3207225" cy="3067172"/>
          </a:xfrm>
        </p:spPr>
      </p:pic>
      <p:sp>
        <p:nvSpPr>
          <p:cNvPr id="6" name="Text Placeholder 5">
            <a:extLst>
              <a:ext uri="{FF2B5EF4-FFF2-40B4-BE49-F238E27FC236}">
                <a16:creationId xmlns:a16="http://schemas.microsoft.com/office/drawing/2014/main" id="{A21FF6C2-745D-4B1D-B8A1-D4C9B5E3497A}"/>
              </a:ext>
            </a:extLst>
          </p:cNvPr>
          <p:cNvSpPr>
            <a:spLocks noGrp="1"/>
          </p:cNvSpPr>
          <p:nvPr>
            <p:ph type="body" sz="half" idx="2"/>
          </p:nvPr>
        </p:nvSpPr>
        <p:spPr>
          <a:xfrm>
            <a:off x="347472" y="3888140"/>
            <a:ext cx="3310128" cy="2850988"/>
          </a:xfrm>
        </p:spPr>
        <p:txBody>
          <a:bodyPr>
            <a:normAutofit lnSpcReduction="10000"/>
          </a:bodyPr>
          <a:lstStyle/>
          <a:p>
            <a:r>
              <a:rPr lang="en-US" sz="3000" dirty="0"/>
              <a:t>Senior software architect and web designer/developer specializing in modern ASP.NET and JavaScript web technology stacks</a:t>
            </a:r>
          </a:p>
          <a:p>
            <a:endParaRPr lang="en-US" dirty="0"/>
          </a:p>
        </p:txBody>
      </p:sp>
      <p:sp>
        <p:nvSpPr>
          <p:cNvPr id="9" name="Content Placeholder 2">
            <a:extLst>
              <a:ext uri="{FF2B5EF4-FFF2-40B4-BE49-F238E27FC236}">
                <a16:creationId xmlns:a16="http://schemas.microsoft.com/office/drawing/2014/main" id="{41FE9793-2FEA-4393-A484-BDB62DC0F3CC}"/>
              </a:ext>
            </a:extLst>
          </p:cNvPr>
          <p:cNvSpPr txBox="1">
            <a:spLocks/>
          </p:cNvSpPr>
          <p:nvPr/>
        </p:nvSpPr>
        <p:spPr>
          <a:xfrm>
            <a:off x="4590472" y="594359"/>
            <a:ext cx="6964219" cy="5274735"/>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US" dirty="0"/>
          </a:p>
        </p:txBody>
      </p:sp>
      <p:sp>
        <p:nvSpPr>
          <p:cNvPr id="10" name="TextBox 9">
            <a:extLst>
              <a:ext uri="{FF2B5EF4-FFF2-40B4-BE49-F238E27FC236}">
                <a16:creationId xmlns:a16="http://schemas.microsoft.com/office/drawing/2014/main" id="{1E4B4808-8BCA-46CB-8132-85E6EB0BA8AE}"/>
              </a:ext>
            </a:extLst>
          </p:cNvPr>
          <p:cNvSpPr txBox="1"/>
          <p:nvPr/>
        </p:nvSpPr>
        <p:spPr>
          <a:xfrm>
            <a:off x="4308116" y="828529"/>
            <a:ext cx="7707100" cy="4801314"/>
          </a:xfrm>
          <a:prstGeom prst="rect">
            <a:avLst/>
          </a:prstGeom>
          <a:noFill/>
        </p:spPr>
        <p:txBody>
          <a:bodyPr wrap="square" rtlCol="0">
            <a:spAutoFit/>
          </a:bodyPr>
          <a:lstStyle/>
          <a:p>
            <a:r>
              <a:rPr lang="en-US" sz="3200" dirty="0"/>
              <a:t>Married to Christine</a:t>
            </a:r>
          </a:p>
          <a:p>
            <a:endParaRPr lang="en-US" sz="3200" dirty="0"/>
          </a:p>
          <a:p>
            <a:r>
              <a:rPr lang="en-US" sz="3200" dirty="0"/>
              <a:t>Stepson Ian and future daughter-in-law Kaila</a:t>
            </a:r>
          </a:p>
          <a:p>
            <a:endParaRPr lang="en-US" sz="3200" dirty="0"/>
          </a:p>
          <a:p>
            <a:r>
              <a:rPr lang="en-US" sz="3200" dirty="0"/>
              <a:t>Hobbies: Guitar, Singing, Wineries, B&amp;Bs</a:t>
            </a:r>
          </a:p>
          <a:p>
            <a:endParaRPr lang="en-US" sz="3200" dirty="0"/>
          </a:p>
          <a:p>
            <a:r>
              <a:rPr lang="en-US" sz="3200" dirty="0"/>
              <a:t>Passions: Technology, Music</a:t>
            </a:r>
          </a:p>
          <a:p>
            <a:endParaRPr lang="en-US" sz="3200" dirty="0"/>
          </a:p>
          <a:p>
            <a:r>
              <a:rPr lang="en-US" sz="3200" dirty="0"/>
              <a:t>Employer: CUNA MUTUAL Financial Group</a:t>
            </a:r>
          </a:p>
          <a:p>
            <a:endParaRPr lang="en-US" dirty="0"/>
          </a:p>
        </p:txBody>
      </p:sp>
    </p:spTree>
    <p:extLst>
      <p:ext uri="{BB962C8B-B14F-4D97-AF65-F5344CB8AC3E}">
        <p14:creationId xmlns:p14="http://schemas.microsoft.com/office/powerpoint/2010/main" val="218481430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D0328-3D01-4F80-9EAE-167647722521}"/>
              </a:ext>
            </a:extLst>
          </p:cNvPr>
          <p:cNvSpPr>
            <a:spLocks noGrp="1"/>
          </p:cNvSpPr>
          <p:nvPr>
            <p:ph type="title"/>
          </p:nvPr>
        </p:nvSpPr>
        <p:spPr/>
        <p:txBody>
          <a:bodyPr/>
          <a:lstStyle/>
          <a:p>
            <a:r>
              <a:rPr lang="en-US" dirty="0"/>
              <a:t>Learning Site Links</a:t>
            </a:r>
          </a:p>
        </p:txBody>
      </p:sp>
      <p:sp>
        <p:nvSpPr>
          <p:cNvPr id="3" name="Content Placeholder 2">
            <a:extLst>
              <a:ext uri="{FF2B5EF4-FFF2-40B4-BE49-F238E27FC236}">
                <a16:creationId xmlns:a16="http://schemas.microsoft.com/office/drawing/2014/main" id="{17921669-561D-402B-AB82-318153F18965}"/>
              </a:ext>
            </a:extLst>
          </p:cNvPr>
          <p:cNvSpPr>
            <a:spLocks noGrp="1"/>
          </p:cNvSpPr>
          <p:nvPr>
            <p:ph idx="1"/>
          </p:nvPr>
        </p:nvSpPr>
        <p:spPr/>
        <p:txBody>
          <a:bodyPr>
            <a:normAutofit fontScale="92500" lnSpcReduction="10000"/>
          </a:bodyPr>
          <a:lstStyle/>
          <a:p>
            <a:r>
              <a:rPr lang="en-US" sz="3200" b="1" dirty="0"/>
              <a:t>Angular.io</a:t>
            </a:r>
          </a:p>
          <a:p>
            <a:r>
              <a:rPr lang="en-US" sz="3200" dirty="0">
                <a:hlinkClick r:id="rId3"/>
              </a:rPr>
              <a:t>https://cli.angular.io/</a:t>
            </a:r>
            <a:r>
              <a:rPr lang="en-US" sz="3200" dirty="0"/>
              <a:t>  (Angular CLI)</a:t>
            </a:r>
          </a:p>
          <a:p>
            <a:r>
              <a:rPr lang="en-US" sz="3200" dirty="0">
                <a:hlinkClick r:id="rId4"/>
              </a:rPr>
              <a:t>https://github.com/angular/angular-cli/wiki</a:t>
            </a:r>
            <a:r>
              <a:rPr lang="en-US" sz="3200" dirty="0"/>
              <a:t> (Angular CLI)</a:t>
            </a:r>
          </a:p>
          <a:p>
            <a:r>
              <a:rPr lang="en-US" sz="3200" dirty="0">
                <a:hlinkClick r:id="rId5"/>
              </a:rPr>
              <a:t>https://angular.io/guide/quickstart</a:t>
            </a:r>
            <a:endParaRPr lang="en-US" sz="3200" dirty="0"/>
          </a:p>
          <a:p>
            <a:r>
              <a:rPr lang="en-US" sz="3200" dirty="0">
                <a:hlinkClick r:id="rId6"/>
              </a:rPr>
              <a:t>https://angular.io/tutorial</a:t>
            </a:r>
            <a:endParaRPr lang="en-US" sz="3200" dirty="0"/>
          </a:p>
          <a:p>
            <a:r>
              <a:rPr lang="en-US" sz="3200" b="1" dirty="0"/>
              <a:t>Rangle.io Angular Training Book</a:t>
            </a:r>
          </a:p>
          <a:p>
            <a:r>
              <a:rPr lang="en-US" sz="3200" dirty="0">
                <a:hlinkClick r:id="rId7"/>
              </a:rPr>
              <a:t>https://angular-2-training-book.rangle.io/</a:t>
            </a:r>
            <a:endParaRPr lang="en-US" sz="3200" dirty="0"/>
          </a:p>
          <a:p>
            <a:endParaRPr lang="en-US" dirty="0"/>
          </a:p>
          <a:p>
            <a:endParaRPr lang="en-US" dirty="0"/>
          </a:p>
        </p:txBody>
      </p:sp>
    </p:spTree>
    <p:extLst>
      <p:ext uri="{BB962C8B-B14F-4D97-AF65-F5344CB8AC3E}">
        <p14:creationId xmlns:p14="http://schemas.microsoft.com/office/powerpoint/2010/main" val="27615397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7739F-17D8-401C-9BF2-6168F605C6CA}"/>
              </a:ext>
            </a:extLst>
          </p:cNvPr>
          <p:cNvSpPr>
            <a:spLocks noGrp="1"/>
          </p:cNvSpPr>
          <p:nvPr>
            <p:ph type="title"/>
          </p:nvPr>
        </p:nvSpPr>
        <p:spPr/>
        <p:txBody>
          <a:bodyPr/>
          <a:lstStyle/>
          <a:p>
            <a:r>
              <a:rPr lang="en-US" dirty="0"/>
              <a:t>Pluralsight Videos</a:t>
            </a:r>
          </a:p>
        </p:txBody>
      </p:sp>
      <p:sp>
        <p:nvSpPr>
          <p:cNvPr id="3" name="Content Placeholder 2">
            <a:extLst>
              <a:ext uri="{FF2B5EF4-FFF2-40B4-BE49-F238E27FC236}">
                <a16:creationId xmlns:a16="http://schemas.microsoft.com/office/drawing/2014/main" id="{2D531319-D78A-4CEB-B090-80794CCD2586}"/>
              </a:ext>
            </a:extLst>
          </p:cNvPr>
          <p:cNvSpPr>
            <a:spLocks noGrp="1"/>
          </p:cNvSpPr>
          <p:nvPr>
            <p:ph idx="1"/>
          </p:nvPr>
        </p:nvSpPr>
        <p:spPr/>
        <p:txBody>
          <a:bodyPr>
            <a:normAutofit lnSpcReduction="10000"/>
          </a:bodyPr>
          <a:lstStyle/>
          <a:p>
            <a:r>
              <a:rPr lang="en-US" dirty="0"/>
              <a:t>Pluralsight offers you the best training you will find for your money. The training comes in short video segments organized by category. You can watch them over and over as many times as needed to reinforce your knowledge and get just in time architectural guidance from the best.</a:t>
            </a:r>
          </a:p>
          <a:p>
            <a:r>
              <a:rPr lang="en-US" dirty="0"/>
              <a:t>Here are my favorite videos from my Angular journey:</a:t>
            </a:r>
          </a:p>
          <a:p>
            <a:r>
              <a:rPr lang="en-US" dirty="0"/>
              <a:t>Angular CLI - John Papa (do every task in this video to quickly master the use of angular-cli)</a:t>
            </a:r>
          </a:p>
          <a:p>
            <a:r>
              <a:rPr lang="en-US" dirty="0">
                <a:hlinkClick r:id="rId2"/>
              </a:rPr>
              <a:t>https://app.pluralsight.com/library/courses/angular-cli/table-of-contents</a:t>
            </a:r>
            <a:endParaRPr lang="en-US" dirty="0"/>
          </a:p>
          <a:p>
            <a:r>
              <a:rPr lang="en-US" dirty="0"/>
              <a:t>Angular: Getting Started - Deborah </a:t>
            </a:r>
            <a:r>
              <a:rPr lang="en-US" dirty="0" err="1"/>
              <a:t>Kurata</a:t>
            </a:r>
            <a:endParaRPr lang="en-US" dirty="0"/>
          </a:p>
          <a:p>
            <a:r>
              <a:rPr lang="en-US" dirty="0">
                <a:hlinkClick r:id="rId3"/>
              </a:rPr>
              <a:t>https://app.pluralsight.com/library/courses/angular-2-getting-started-update/table-of-contents</a:t>
            </a:r>
            <a:endParaRPr lang="en-US" dirty="0"/>
          </a:p>
          <a:p>
            <a:r>
              <a:rPr lang="pt-BR" dirty="0"/>
              <a:t>Angular Fundamentals - Joe Eames</a:t>
            </a:r>
          </a:p>
          <a:p>
            <a:r>
              <a:rPr lang="pt-BR" dirty="0">
                <a:hlinkClick r:id="rId4"/>
              </a:rPr>
              <a:t>https://app.pluralsight.com/library/courses/angular-fundamentals/table-of-contents</a:t>
            </a:r>
            <a:endParaRPr lang="pt-BR" dirty="0"/>
          </a:p>
          <a:p>
            <a:endParaRPr lang="en-US" dirty="0"/>
          </a:p>
          <a:p>
            <a:endParaRPr lang="en-US" dirty="0"/>
          </a:p>
          <a:p>
            <a:endParaRPr lang="en-US" dirty="0"/>
          </a:p>
        </p:txBody>
      </p:sp>
    </p:spTree>
    <p:extLst>
      <p:ext uri="{BB962C8B-B14F-4D97-AF65-F5344CB8AC3E}">
        <p14:creationId xmlns:p14="http://schemas.microsoft.com/office/powerpoint/2010/main" val="293162284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AB405-434F-4584-A0E7-F0FE6E024B1F}"/>
              </a:ext>
            </a:extLst>
          </p:cNvPr>
          <p:cNvSpPr>
            <a:spLocks noGrp="1"/>
          </p:cNvSpPr>
          <p:nvPr>
            <p:ph type="title"/>
          </p:nvPr>
        </p:nvSpPr>
        <p:spPr/>
        <p:txBody>
          <a:bodyPr/>
          <a:lstStyle/>
          <a:p>
            <a:r>
              <a:rPr lang="en-US" dirty="0"/>
              <a:t>Pluralsight Videos (continued)</a:t>
            </a:r>
          </a:p>
        </p:txBody>
      </p:sp>
      <p:sp>
        <p:nvSpPr>
          <p:cNvPr id="3" name="Content Placeholder 2">
            <a:extLst>
              <a:ext uri="{FF2B5EF4-FFF2-40B4-BE49-F238E27FC236}">
                <a16:creationId xmlns:a16="http://schemas.microsoft.com/office/drawing/2014/main" id="{EE5EE394-5D73-4098-A402-B75B5A614B90}"/>
              </a:ext>
            </a:extLst>
          </p:cNvPr>
          <p:cNvSpPr>
            <a:spLocks noGrp="1"/>
          </p:cNvSpPr>
          <p:nvPr>
            <p:ph idx="1"/>
          </p:nvPr>
        </p:nvSpPr>
        <p:spPr/>
        <p:txBody>
          <a:bodyPr/>
          <a:lstStyle/>
          <a:p>
            <a:r>
              <a:rPr lang="en-US" dirty="0"/>
              <a:t>Angular Routing - Deborah </a:t>
            </a:r>
            <a:r>
              <a:rPr lang="en-US" dirty="0" err="1"/>
              <a:t>Kurata</a:t>
            </a:r>
            <a:endParaRPr lang="en-US" dirty="0"/>
          </a:p>
          <a:p>
            <a:r>
              <a:rPr lang="en-US" dirty="0">
                <a:hlinkClick r:id="rId2"/>
              </a:rPr>
              <a:t>https://app.pluralsight.com/library/courses/angular-routing/table-of-contents</a:t>
            </a:r>
            <a:endParaRPr lang="en-US" dirty="0"/>
          </a:p>
          <a:p>
            <a:r>
              <a:rPr lang="en-US" dirty="0"/>
              <a:t>Play by Play: Angular 2/</a:t>
            </a:r>
            <a:r>
              <a:rPr lang="en-US" dirty="0" err="1"/>
              <a:t>RxJS</a:t>
            </a:r>
            <a:r>
              <a:rPr lang="en-US" dirty="0"/>
              <a:t>/HTTP and RESTful Services - John Papa and Dan </a:t>
            </a:r>
            <a:r>
              <a:rPr lang="en-US" dirty="0" err="1"/>
              <a:t>Wahlin</a:t>
            </a:r>
            <a:endParaRPr lang="en-US" dirty="0"/>
          </a:p>
          <a:p>
            <a:r>
              <a:rPr lang="en-US" dirty="0">
                <a:hlinkClick r:id="rId3"/>
              </a:rPr>
              <a:t>https://app.pluralsight.com/library/courses/play-by-play-angular-2-rxjs-http-restful-services-john-papa-dan-wahlin/table-of-contents</a:t>
            </a:r>
            <a:endParaRPr lang="en-US" dirty="0"/>
          </a:p>
          <a:p>
            <a:r>
              <a:rPr lang="en-US" dirty="0"/>
              <a:t>Angular Reactive Forms - Deborah </a:t>
            </a:r>
            <a:r>
              <a:rPr lang="en-US" dirty="0" err="1"/>
              <a:t>Kurata</a:t>
            </a:r>
            <a:endParaRPr lang="en-US" dirty="0"/>
          </a:p>
          <a:p>
            <a:r>
              <a:rPr lang="en-US" dirty="0">
                <a:hlinkClick r:id="rId4"/>
              </a:rPr>
              <a:t>https://app.pluralsight.com/library/courses/angular-2-reactive-forms/table-of-contents</a:t>
            </a:r>
            <a:endParaRPr lang="en-US" dirty="0"/>
          </a:p>
          <a:p>
            <a:endParaRPr lang="en-US" dirty="0"/>
          </a:p>
        </p:txBody>
      </p:sp>
    </p:spTree>
    <p:extLst>
      <p:ext uri="{BB962C8B-B14F-4D97-AF65-F5344CB8AC3E}">
        <p14:creationId xmlns:p14="http://schemas.microsoft.com/office/powerpoint/2010/main" val="192266510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3167A-2D92-4FBB-987D-216139F511F5}"/>
              </a:ext>
            </a:extLst>
          </p:cNvPr>
          <p:cNvSpPr>
            <a:spLocks noGrp="1"/>
          </p:cNvSpPr>
          <p:nvPr>
            <p:ph type="title"/>
          </p:nvPr>
        </p:nvSpPr>
        <p:spPr/>
        <p:txBody>
          <a:bodyPr/>
          <a:lstStyle/>
          <a:p>
            <a:r>
              <a:rPr lang="en-US" dirty="0"/>
              <a:t>Shiny New Tool</a:t>
            </a:r>
          </a:p>
        </p:txBody>
      </p:sp>
      <p:sp>
        <p:nvSpPr>
          <p:cNvPr id="3" name="Content Placeholder 2">
            <a:extLst>
              <a:ext uri="{FF2B5EF4-FFF2-40B4-BE49-F238E27FC236}">
                <a16:creationId xmlns:a16="http://schemas.microsoft.com/office/drawing/2014/main" id="{D62A1F01-2C7E-414E-8271-D83B6709875E}"/>
              </a:ext>
            </a:extLst>
          </p:cNvPr>
          <p:cNvSpPr>
            <a:spLocks noGrp="1"/>
          </p:cNvSpPr>
          <p:nvPr>
            <p:ph idx="1"/>
          </p:nvPr>
        </p:nvSpPr>
        <p:spPr/>
        <p:txBody>
          <a:bodyPr/>
          <a:lstStyle/>
          <a:p>
            <a:pPr fontAlgn="base"/>
            <a:r>
              <a:rPr lang="en-US" dirty="0"/>
              <a:t>Online VS Code IDE for Angular &amp; React</a:t>
            </a:r>
          </a:p>
          <a:p>
            <a:pPr fontAlgn="base"/>
            <a:r>
              <a:rPr lang="en-US" dirty="0">
                <a:hlinkClick r:id="rId2"/>
              </a:rPr>
              <a:t>https://stackblitz.com/</a:t>
            </a:r>
            <a:endParaRPr lang="en-US" dirty="0"/>
          </a:p>
          <a:p>
            <a:endParaRPr lang="en-US" dirty="0"/>
          </a:p>
          <a:p>
            <a:endParaRPr lang="en-US" dirty="0"/>
          </a:p>
        </p:txBody>
      </p:sp>
    </p:spTree>
    <p:extLst>
      <p:ext uri="{BB962C8B-B14F-4D97-AF65-F5344CB8AC3E}">
        <p14:creationId xmlns:p14="http://schemas.microsoft.com/office/powerpoint/2010/main" val="34290776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A25DB-DF21-49BC-8EB2-FF7DE4749C31}"/>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0914B1CB-5230-403D-85E6-23CD97A0293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Tree>
    <p:extLst>
      <p:ext uri="{BB962C8B-B14F-4D97-AF65-F5344CB8AC3E}">
        <p14:creationId xmlns:p14="http://schemas.microsoft.com/office/powerpoint/2010/main" val="3736375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2A80-96FC-4550-9351-0E2B804AC7D3}"/>
              </a:ext>
            </a:extLst>
          </p:cNvPr>
          <p:cNvSpPr>
            <a:spLocks noGrp="1"/>
          </p:cNvSpPr>
          <p:nvPr>
            <p:ph type="title"/>
          </p:nvPr>
        </p:nvSpPr>
        <p:spPr>
          <a:xfrm>
            <a:off x="1097280" y="286603"/>
            <a:ext cx="10058400" cy="1450757"/>
          </a:xfrm>
        </p:spPr>
        <p:txBody>
          <a:bodyPr/>
          <a:lstStyle/>
          <a:p>
            <a:r>
              <a:rPr lang="en-US"/>
              <a:t>My Info</a:t>
            </a:r>
            <a:endParaRPr lang="en-US" dirty="0"/>
          </a:p>
        </p:txBody>
      </p:sp>
      <p:sp>
        <p:nvSpPr>
          <p:cNvPr id="3" name="Content Placeholder 2">
            <a:extLst>
              <a:ext uri="{FF2B5EF4-FFF2-40B4-BE49-F238E27FC236}">
                <a16:creationId xmlns:a16="http://schemas.microsoft.com/office/drawing/2014/main" id="{53FE1742-E37A-4D2F-BABD-F7E221D8E8BD}"/>
              </a:ext>
            </a:extLst>
          </p:cNvPr>
          <p:cNvSpPr>
            <a:spLocks noGrp="1"/>
          </p:cNvSpPr>
          <p:nvPr>
            <p:ph idx="1"/>
          </p:nvPr>
        </p:nvSpPr>
        <p:spPr/>
        <p:txBody>
          <a:bodyPr>
            <a:noAutofit/>
          </a:bodyPr>
          <a:lstStyle/>
          <a:p>
            <a:r>
              <a:rPr lang="en-US" sz="3200" dirty="0"/>
              <a:t>Blog: </a:t>
            </a:r>
            <a:r>
              <a:rPr lang="en-US" sz="3200" dirty="0">
                <a:hlinkClick r:id="rId2"/>
              </a:rPr>
              <a:t>https://dennismoon.com</a:t>
            </a:r>
            <a:endParaRPr lang="en-US" sz="3200" dirty="0"/>
          </a:p>
          <a:p>
            <a:r>
              <a:rPr lang="en-US" sz="3200" dirty="0"/>
              <a:t>Code Repository: </a:t>
            </a:r>
            <a:r>
              <a:rPr lang="en-US" sz="3200" dirty="0">
                <a:hlinkClick r:id="rId3"/>
              </a:rPr>
              <a:t>https://github.com/comfycoder</a:t>
            </a:r>
            <a:endParaRPr lang="en-US" sz="3200" dirty="0"/>
          </a:p>
          <a:p>
            <a:r>
              <a:rPr lang="en-US" sz="3200" dirty="0"/>
              <a:t>Twitter: @comfycoder</a:t>
            </a:r>
          </a:p>
          <a:p>
            <a:r>
              <a:rPr lang="en-US" sz="3200" dirty="0"/>
              <a:t>Linked in: </a:t>
            </a:r>
          </a:p>
          <a:p>
            <a:r>
              <a:rPr lang="en-US" sz="3200" dirty="0">
                <a:hlinkClick r:id="rId4"/>
              </a:rPr>
              <a:t>https://www.linkedin.com/in/dennis-moon-b469b93</a:t>
            </a:r>
            <a:endParaRPr lang="en-US" sz="3200" dirty="0"/>
          </a:p>
        </p:txBody>
      </p:sp>
    </p:spTree>
    <p:extLst>
      <p:ext uri="{BB962C8B-B14F-4D97-AF65-F5344CB8AC3E}">
        <p14:creationId xmlns:p14="http://schemas.microsoft.com/office/powerpoint/2010/main" val="1352912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0E12B-5D95-47D7-9007-54619B05D51A}"/>
              </a:ext>
            </a:extLst>
          </p:cNvPr>
          <p:cNvSpPr>
            <a:spLocks noGrp="1"/>
          </p:cNvSpPr>
          <p:nvPr>
            <p:ph type="title"/>
          </p:nvPr>
        </p:nvSpPr>
        <p:spPr/>
        <p:txBody>
          <a:bodyPr/>
          <a:lstStyle/>
          <a:p>
            <a:r>
              <a:rPr lang="en-US" dirty="0"/>
              <a:t>Suggested Software Prerequisites</a:t>
            </a:r>
          </a:p>
        </p:txBody>
      </p:sp>
      <p:sp>
        <p:nvSpPr>
          <p:cNvPr id="3" name="Content Placeholder 2">
            <a:extLst>
              <a:ext uri="{FF2B5EF4-FFF2-40B4-BE49-F238E27FC236}">
                <a16:creationId xmlns:a16="http://schemas.microsoft.com/office/drawing/2014/main" id="{8857405A-0F88-40C4-A62C-4D5AABDD5AD0}"/>
              </a:ext>
            </a:extLst>
          </p:cNvPr>
          <p:cNvSpPr>
            <a:spLocks noGrp="1"/>
          </p:cNvSpPr>
          <p:nvPr>
            <p:ph idx="1"/>
          </p:nvPr>
        </p:nvSpPr>
        <p:spPr/>
        <p:txBody>
          <a:bodyPr>
            <a:normAutofit/>
          </a:bodyPr>
          <a:lstStyle/>
          <a:p>
            <a:r>
              <a:rPr lang="en-US" sz="2400" dirty="0"/>
              <a:t>Visual Studio 2017 (or 2015)</a:t>
            </a:r>
            <a:br>
              <a:rPr lang="en-US" sz="2400" dirty="0"/>
            </a:br>
            <a:r>
              <a:rPr lang="en-US" sz="2400" dirty="0"/>
              <a:t>(recommend including C++ to support angular-cli node-sass compiler)</a:t>
            </a:r>
          </a:p>
          <a:p>
            <a:r>
              <a:rPr lang="en-US" sz="2400" dirty="0"/>
              <a:t>Visual Studio Code (great IDE for JavaScript)</a:t>
            </a:r>
          </a:p>
          <a:p>
            <a:r>
              <a:rPr lang="en-US" sz="2400" dirty="0"/>
              <a:t>Chocolatey (for Windows)  </a:t>
            </a:r>
            <a:r>
              <a:rPr lang="en-US" sz="2400" dirty="0">
                <a:hlinkClick r:id="rId2"/>
              </a:rPr>
              <a:t>https://chocolatey.org/install</a:t>
            </a:r>
            <a:endParaRPr lang="en-US" sz="2400" dirty="0"/>
          </a:p>
          <a:p>
            <a:pPr lvl="1"/>
            <a:r>
              <a:rPr lang="en-US" sz="2400" b="1" dirty="0"/>
              <a:t>choco install git</a:t>
            </a:r>
          </a:p>
          <a:p>
            <a:pPr lvl="1"/>
            <a:r>
              <a:rPr lang="en-US" sz="2400" b="1" dirty="0"/>
              <a:t>choco install node</a:t>
            </a:r>
          </a:p>
          <a:p>
            <a:r>
              <a:rPr lang="en-US" sz="2400" dirty="0"/>
              <a:t>Homebrew (for Mac)  </a:t>
            </a:r>
            <a:r>
              <a:rPr lang="en-US" sz="2400" dirty="0">
                <a:hlinkClick r:id="rId3"/>
              </a:rPr>
              <a:t>https://brew.sh/</a:t>
            </a:r>
            <a:endParaRPr lang="en-US" sz="2400" dirty="0"/>
          </a:p>
          <a:p>
            <a:pPr lvl="1"/>
            <a:r>
              <a:rPr lang="en-US" sz="2400" b="1" dirty="0"/>
              <a:t>brew install git</a:t>
            </a:r>
          </a:p>
          <a:p>
            <a:pPr lvl="1"/>
            <a:r>
              <a:rPr lang="en-US" sz="2400" b="1" dirty="0"/>
              <a:t>brew install node</a:t>
            </a:r>
          </a:p>
          <a:p>
            <a:endParaRPr lang="en-US" dirty="0"/>
          </a:p>
        </p:txBody>
      </p:sp>
    </p:spTree>
    <p:extLst>
      <p:ext uri="{BB962C8B-B14F-4D97-AF65-F5344CB8AC3E}">
        <p14:creationId xmlns:p14="http://schemas.microsoft.com/office/powerpoint/2010/main" val="3464410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5B82F-2281-4B09-809C-74C28394AF7C}"/>
              </a:ext>
            </a:extLst>
          </p:cNvPr>
          <p:cNvSpPr>
            <a:spLocks noGrp="1"/>
          </p:cNvSpPr>
          <p:nvPr>
            <p:ph type="title"/>
          </p:nvPr>
        </p:nvSpPr>
        <p:spPr/>
        <p:txBody>
          <a:bodyPr/>
          <a:lstStyle/>
          <a:p>
            <a:r>
              <a:rPr lang="en-US" dirty="0"/>
              <a:t>Recommended NPM Packages </a:t>
            </a:r>
            <a:br>
              <a:rPr lang="en-US" dirty="0"/>
            </a:br>
            <a:r>
              <a:rPr lang="en-US" dirty="0"/>
              <a:t>(for Windows)</a:t>
            </a:r>
          </a:p>
        </p:txBody>
      </p:sp>
      <p:sp>
        <p:nvSpPr>
          <p:cNvPr id="3" name="Content Placeholder 2">
            <a:extLst>
              <a:ext uri="{FF2B5EF4-FFF2-40B4-BE49-F238E27FC236}">
                <a16:creationId xmlns:a16="http://schemas.microsoft.com/office/drawing/2014/main" id="{EF21889F-2E4D-4D0C-91D9-7C7360B3BD97}"/>
              </a:ext>
            </a:extLst>
          </p:cNvPr>
          <p:cNvSpPr>
            <a:spLocks noGrp="1"/>
          </p:cNvSpPr>
          <p:nvPr>
            <p:ph idx="1"/>
          </p:nvPr>
        </p:nvSpPr>
        <p:spPr/>
        <p:txBody>
          <a:bodyPr>
            <a:normAutofit fontScale="92500" lnSpcReduction="10000"/>
          </a:bodyPr>
          <a:lstStyle/>
          <a:p>
            <a:r>
              <a:rPr lang="en-US" sz="2400" dirty="0">
                <a:hlinkClick r:id="rId2"/>
              </a:rPr>
              <a:t>https://www.npmjs.com/</a:t>
            </a:r>
            <a:endParaRPr lang="en-US" sz="2400" dirty="0"/>
          </a:p>
          <a:p>
            <a:r>
              <a:rPr lang="en-US" sz="2400" dirty="0"/>
              <a:t>npm install -g </a:t>
            </a:r>
            <a:r>
              <a:rPr lang="en-US" sz="2400" dirty="0" err="1"/>
              <a:t>npm@latest</a:t>
            </a:r>
            <a:r>
              <a:rPr lang="en-US" sz="2400" dirty="0"/>
              <a:t>  (5.x+ for package locking, Yarn not needed)</a:t>
            </a:r>
          </a:p>
          <a:p>
            <a:r>
              <a:rPr lang="en-US" sz="2400" dirty="0"/>
              <a:t>npm install -g </a:t>
            </a:r>
            <a:r>
              <a:rPr lang="en-US" sz="2400" dirty="0" err="1"/>
              <a:t>minimatch@latest</a:t>
            </a:r>
            <a:endParaRPr lang="en-US" sz="2400" dirty="0"/>
          </a:p>
          <a:p>
            <a:r>
              <a:rPr lang="en-US" sz="2400" dirty="0"/>
              <a:t>npm install -g </a:t>
            </a:r>
            <a:r>
              <a:rPr lang="en-US" sz="2400" dirty="0" err="1"/>
              <a:t>graceful-fs@latest</a:t>
            </a:r>
            <a:endParaRPr lang="en-US" sz="2400" dirty="0"/>
          </a:p>
          <a:p>
            <a:r>
              <a:rPr lang="en-US" sz="2400" dirty="0"/>
              <a:t>npm install -g </a:t>
            </a:r>
            <a:r>
              <a:rPr lang="en-US" sz="2400" dirty="0" err="1"/>
              <a:t>node-gyp@latest</a:t>
            </a:r>
            <a:endParaRPr lang="en-US" sz="2400" dirty="0"/>
          </a:p>
          <a:p>
            <a:r>
              <a:rPr lang="en-US" sz="2400" dirty="0"/>
              <a:t>npm install -g @angular/</a:t>
            </a:r>
            <a:r>
              <a:rPr lang="en-US" sz="2400" dirty="0" err="1"/>
              <a:t>cli@latest</a:t>
            </a:r>
            <a:endParaRPr lang="en-US" sz="2400" dirty="0"/>
          </a:p>
          <a:p>
            <a:r>
              <a:rPr lang="en-US" sz="2400" dirty="0"/>
              <a:t>npm install -g </a:t>
            </a:r>
            <a:r>
              <a:rPr lang="en-US" sz="2400" dirty="0" err="1"/>
              <a:t>rimraf@latest</a:t>
            </a:r>
            <a:endParaRPr lang="en-US" sz="2400" dirty="0"/>
          </a:p>
          <a:p>
            <a:r>
              <a:rPr lang="en-US" sz="2400" dirty="0"/>
              <a:t>npm install -g </a:t>
            </a:r>
            <a:r>
              <a:rPr lang="en-US" sz="2400" dirty="0" err="1"/>
              <a:t>typescript@latest</a:t>
            </a:r>
            <a:endParaRPr lang="en-US" sz="2400" dirty="0"/>
          </a:p>
          <a:p>
            <a:r>
              <a:rPr lang="en-US" sz="2400" dirty="0"/>
              <a:t>npm install -g </a:t>
            </a:r>
            <a:r>
              <a:rPr lang="en-US" sz="2400" dirty="0" err="1"/>
              <a:t>tslint@latest</a:t>
            </a:r>
            <a:endParaRPr lang="en-US" sz="2400" dirty="0"/>
          </a:p>
          <a:p>
            <a:endParaRPr lang="en-US" dirty="0"/>
          </a:p>
        </p:txBody>
      </p:sp>
    </p:spTree>
    <p:extLst>
      <p:ext uri="{BB962C8B-B14F-4D97-AF65-F5344CB8AC3E}">
        <p14:creationId xmlns:p14="http://schemas.microsoft.com/office/powerpoint/2010/main" val="1721067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Setup Your Site For Team Activities</a:t>
            </a:r>
          </a:p>
        </p:txBody>
      </p:sp>
      <p:sp>
        <p:nvSpPr>
          <p:cNvPr id="3" name="Content Placeholder 2"/>
          <p:cNvSpPr>
            <a:spLocks noGrp="1"/>
          </p:cNvSpPr>
          <p:nvPr>
            <p:ph idx="1"/>
          </p:nvPr>
        </p:nvSpPr>
        <p:spPr/>
        <p:txBody>
          <a:bodyPr>
            <a:noAutofit/>
          </a:bodyPr>
          <a:lstStyle/>
          <a:p>
            <a:pPr>
              <a:buFont typeface="Wingdings" panose="05000000000000000000" pitchFamily="2" charset="2"/>
              <a:buChar char="q"/>
            </a:pPr>
            <a:r>
              <a:rPr lang="en-US" sz="3200" dirty="0"/>
              <a:t>Create Your New Team Camp Site</a:t>
            </a:r>
          </a:p>
          <a:p>
            <a:pPr>
              <a:buFont typeface="Wingdings" panose="05000000000000000000" pitchFamily="2" charset="2"/>
              <a:buChar char="q"/>
            </a:pPr>
            <a:r>
              <a:rPr lang="en-US" sz="3200" dirty="0"/>
              <a:t>Support Older Camp Site Browsers</a:t>
            </a:r>
          </a:p>
          <a:p>
            <a:pPr>
              <a:buFont typeface="Wingdings" panose="05000000000000000000" pitchFamily="2" charset="2"/>
              <a:buChar char="q"/>
            </a:pPr>
            <a:r>
              <a:rPr lang="en-US" sz="3200" dirty="0"/>
              <a:t>Remove The Lint From Your Camp Site</a:t>
            </a:r>
          </a:p>
          <a:p>
            <a:pPr>
              <a:buFont typeface="Wingdings" panose="05000000000000000000" pitchFamily="2" charset="2"/>
              <a:buChar char="q"/>
            </a:pPr>
            <a:r>
              <a:rPr lang="en-US" sz="3200" dirty="0"/>
              <a:t>Bring Along Just The Right Amount Of Style</a:t>
            </a:r>
          </a:p>
          <a:p>
            <a:pPr>
              <a:buFont typeface="Wingdings" panose="05000000000000000000" pitchFamily="2" charset="2"/>
              <a:buChar char="q"/>
            </a:pPr>
            <a:r>
              <a:rPr lang="en-US" sz="3200" dirty="0"/>
              <a:t>Where To Load Stuff That Won't Fit Into Your Pack</a:t>
            </a:r>
          </a:p>
          <a:p>
            <a:pPr>
              <a:buFont typeface="Wingdings" panose="05000000000000000000" pitchFamily="2" charset="2"/>
              <a:buChar char="q"/>
            </a:pPr>
            <a:r>
              <a:rPr lang="en-US" sz="3200" dirty="0"/>
              <a:t>Refine Scripted Camp Activities</a:t>
            </a:r>
          </a:p>
          <a:p>
            <a:pPr>
              <a:buFont typeface="Wingdings" panose="05000000000000000000" pitchFamily="2" charset="2"/>
              <a:buChar char="q"/>
            </a:pPr>
            <a:r>
              <a:rPr lang="en-US" sz="3200" dirty="0"/>
              <a:t>Swap Your Gear When It's Hot</a:t>
            </a:r>
          </a:p>
        </p:txBody>
      </p:sp>
      <p:sp>
        <p:nvSpPr>
          <p:cNvPr id="6" name="Slide Number Placeholder 5"/>
          <p:cNvSpPr>
            <a:spLocks noGrp="1"/>
          </p:cNvSpPr>
          <p:nvPr>
            <p:ph type="sldNum" sz="quarter" idx="12"/>
          </p:nvPr>
        </p:nvSpPr>
        <p:spPr/>
        <p:txBody>
          <a:bodyPr/>
          <a:lstStyle/>
          <a:p>
            <a:fld id="{8D711881-542F-4E86-BA7E-A6C1077FE782}" type="slidenum">
              <a:rPr lang="en-US" smtClean="0"/>
              <a:t>9</a:t>
            </a:fld>
            <a:endParaRPr lang="en-US" dirty="0"/>
          </a:p>
        </p:txBody>
      </p:sp>
    </p:spTree>
    <p:extLst>
      <p:ext uri="{BB962C8B-B14F-4D97-AF65-F5344CB8AC3E}">
        <p14:creationId xmlns:p14="http://schemas.microsoft.com/office/powerpoint/2010/main" val="3181417701"/>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1451</TotalTime>
  <Words>2790</Words>
  <Application>Microsoft Office PowerPoint</Application>
  <PresentationFormat>Widescreen</PresentationFormat>
  <Paragraphs>339</Paragraphs>
  <Slides>54</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54</vt:i4>
      </vt:variant>
    </vt:vector>
  </HeadingPairs>
  <TitlesOfParts>
    <vt:vector size="58" baseType="lpstr">
      <vt:lpstr>Calibri</vt:lpstr>
      <vt:lpstr>Calibri Light</vt:lpstr>
      <vt:lpstr>Wingdings</vt:lpstr>
      <vt:lpstr>Retrospect</vt:lpstr>
      <vt:lpstr>PowerPoint Presentation</vt:lpstr>
      <vt:lpstr>PowerPoint Presentation</vt:lpstr>
      <vt:lpstr>Take Your Angular App Glamping</vt:lpstr>
      <vt:lpstr>Glamping is a combination of glamour and camping and describes a style of camping with amenities and, in some cases, resort-style services not usually associated with "traditional" camping.</vt:lpstr>
      <vt:lpstr>PowerPoint Presentation</vt:lpstr>
      <vt:lpstr>My Info</vt:lpstr>
      <vt:lpstr>Suggested Software Prerequisites</vt:lpstr>
      <vt:lpstr>Recommended NPM Packages  (for Windows)</vt:lpstr>
      <vt:lpstr>Setup Your Site For Team Activities</vt:lpstr>
      <vt:lpstr>Create Your New Team Camp Site</vt:lpstr>
      <vt:lpstr>Basic Starter Scripts</vt:lpstr>
      <vt:lpstr>Support Older Camp Site Browsers</vt:lpstr>
      <vt:lpstr>Remove The Lint From Your Camp Site</vt:lpstr>
      <vt:lpstr>Bring Along Just The  Right Amount Of Style</vt:lpstr>
      <vt:lpstr>Where To Load Stuff That Won’t  Fit Into Your Pack</vt:lpstr>
      <vt:lpstr>Refine Scripted Camp Activities</vt:lpstr>
      <vt:lpstr>Swap Your Gear When It's Hot</vt:lpstr>
      <vt:lpstr>Testing Your Camp Site Modules</vt:lpstr>
      <vt:lpstr>Test Your Gear...Receive Good Karma</vt:lpstr>
      <vt:lpstr>Enhance Your Karma Capabilities</vt:lpstr>
      <vt:lpstr>Make Sure Your Stuff Is Covered</vt:lpstr>
      <vt:lpstr>Your Camp Mascot Is A Wallaby</vt:lpstr>
      <vt:lpstr>Smoke Test Your Camp Site End-to-End</vt:lpstr>
      <vt:lpstr>Form A New Check-in Checklist Habit</vt:lpstr>
      <vt:lpstr>Camp Site Construction</vt:lpstr>
      <vt:lpstr>Share Your Camp Tools And Services</vt:lpstr>
      <vt:lpstr>Add Commonly Desired Camp Site Views</vt:lpstr>
      <vt:lpstr>Add Modularized Camp Site Features</vt:lpstr>
      <vt:lpstr>Design The Layout Of Your Camp Site</vt:lpstr>
      <vt:lpstr>Add Some Nice-To-Have Amenities</vt:lpstr>
      <vt:lpstr>Feeling Lazy?  Load Those Features On Demand</vt:lpstr>
      <vt:lpstr>Name Your Camp Site Locations</vt:lpstr>
      <vt:lpstr>Update Your Current Camp Site Location</vt:lpstr>
      <vt:lpstr>Provide Directives To Guide Campers</vt:lpstr>
      <vt:lpstr>Let Everyone Know When You're Busy</vt:lpstr>
      <vt:lpstr>Don't Have All Your Camp Site Supplies Yet? Mock Them Up</vt:lpstr>
      <vt:lpstr>Generate Mock Data</vt:lpstr>
      <vt:lpstr>Use A JSON Server</vt:lpstr>
      <vt:lpstr>Use Freely Available Services</vt:lpstr>
      <vt:lpstr>Optimize Your Camp Site Resources</vt:lpstr>
      <vt:lpstr>Reduce The Size Of Your Images</vt:lpstr>
      <vt:lpstr>Sprites Reduce Total Site Downloads</vt:lpstr>
      <vt:lpstr>Bring Along The High Quality, Lightweight Gear</vt:lpstr>
      <vt:lpstr>Minimize Your Site Resources</vt:lpstr>
      <vt:lpstr>Build Your Own Custom Font Sets</vt:lpstr>
      <vt:lpstr>Extra Camp Site Tasks</vt:lpstr>
      <vt:lpstr>Monitor Camp Site Usage  And Report Issues</vt:lpstr>
      <vt:lpstr>A Simple ASP.NET Core Site  To Host Your Angular SPA</vt:lpstr>
      <vt:lpstr>Camp Comfy Cookbook</vt:lpstr>
      <vt:lpstr>Learning Site Links</vt:lpstr>
      <vt:lpstr>Pluralsight Videos</vt:lpstr>
      <vt:lpstr>Pluralsight Videos (continued)</vt:lpstr>
      <vt:lpstr>Shiny New Tool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Dennis Moon</dc:creator>
  <cp:lastModifiedBy>Dennis Moon</cp:lastModifiedBy>
  <cp:revision>128</cp:revision>
  <dcterms:created xsi:type="dcterms:W3CDTF">2017-08-04T14:55:10Z</dcterms:created>
  <dcterms:modified xsi:type="dcterms:W3CDTF">2017-08-05T16:06:28Z</dcterms:modified>
</cp:coreProperties>
</file>

<file path=docProps/thumbnail.jpeg>
</file>